
<file path=[Content_Types].xml><?xml version="1.0" encoding="utf-8"?>
<Types xmlns="http://schemas.openxmlformats.org/package/2006/content-types">
  <Default Extension="mp3" ContentType="audio/unknown"/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56" r:id="rId2"/>
    <p:sldId id="257" r:id="rId3"/>
    <p:sldId id="258" r:id="rId4"/>
    <p:sldId id="259" r:id="rId5"/>
    <p:sldId id="260" r:id="rId6"/>
    <p:sldId id="261" r:id="rId7"/>
    <p:sldId id="263" r:id="rId8"/>
    <p:sldId id="264" r:id="rId9"/>
    <p:sldId id="265" r:id="rId10"/>
  </p:sldIdLst>
  <p:sldSz cx="9144000" cy="6858000" type="screen4x3"/>
  <p:notesSz cx="6797675" cy="992822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80" d="100"/>
          <a:sy n="80" d="100"/>
        </p:scale>
        <p:origin x="-864" y="-58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2945659" cy="496411"/>
          </a:xfrm>
          <a:prstGeom prst="rect">
            <a:avLst/>
          </a:prstGeom>
        </p:spPr>
        <p:txBody>
          <a:bodyPr vert="horz" lIns="92991" tIns="46496" rIns="92991" bIns="46496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4" y="1"/>
            <a:ext cx="2945659" cy="496411"/>
          </a:xfrm>
          <a:prstGeom prst="rect">
            <a:avLst/>
          </a:prstGeom>
        </p:spPr>
        <p:txBody>
          <a:bodyPr vert="horz" lIns="92991" tIns="46496" rIns="92991" bIns="46496" rtlCol="0"/>
          <a:lstStyle>
            <a:lvl1pPr algn="r">
              <a:defRPr sz="1200"/>
            </a:lvl1pPr>
          </a:lstStyle>
          <a:p>
            <a:fld id="{17570DF8-E1DF-471A-9E76-0CDF8F5F370A}" type="datetimeFigureOut">
              <a:rPr lang="en-GB" smtClean="0"/>
              <a:t>11/11/2014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6125"/>
            <a:ext cx="4962525" cy="3721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991" tIns="46496" rIns="92991" bIns="46496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15908"/>
            <a:ext cx="5438140" cy="4467701"/>
          </a:xfrm>
          <a:prstGeom prst="rect">
            <a:avLst/>
          </a:prstGeom>
        </p:spPr>
        <p:txBody>
          <a:bodyPr vert="horz" lIns="92991" tIns="46496" rIns="92991" bIns="46496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9430091"/>
            <a:ext cx="2945659" cy="496411"/>
          </a:xfrm>
          <a:prstGeom prst="rect">
            <a:avLst/>
          </a:prstGeom>
        </p:spPr>
        <p:txBody>
          <a:bodyPr vert="horz" lIns="92991" tIns="46496" rIns="92991" bIns="46496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4" y="9430091"/>
            <a:ext cx="2945659" cy="496411"/>
          </a:xfrm>
          <a:prstGeom prst="rect">
            <a:avLst/>
          </a:prstGeom>
        </p:spPr>
        <p:txBody>
          <a:bodyPr vert="horz" lIns="92991" tIns="46496" rIns="92991" bIns="46496" rtlCol="0" anchor="b"/>
          <a:lstStyle>
            <a:lvl1pPr algn="r">
              <a:defRPr sz="1200"/>
            </a:lvl1pPr>
          </a:lstStyle>
          <a:p>
            <a:fld id="{9F079B2F-5DFA-46A4-91EA-D3B622E4C67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569279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079B2F-5DFA-46A4-91EA-D3B622E4C671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139865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CB1E88-00DD-4F1B-94DA-F92810BB308B}" type="datetimeFigureOut">
              <a:rPr lang="en-GB" smtClean="0"/>
              <a:t>11/11/2014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15E33D-832E-471B-9A1E-087C032BEE9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41637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CB1E88-00DD-4F1B-94DA-F92810BB308B}" type="datetimeFigureOut">
              <a:rPr lang="en-GB" smtClean="0"/>
              <a:t>11/11/2014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15E33D-832E-471B-9A1E-087C032BEE9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401578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CB1E88-00DD-4F1B-94DA-F92810BB308B}" type="datetimeFigureOut">
              <a:rPr lang="en-GB" smtClean="0"/>
              <a:t>11/11/2014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15E33D-832E-471B-9A1E-087C032BEE9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608578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CB1E88-00DD-4F1B-94DA-F92810BB308B}" type="datetimeFigureOut">
              <a:rPr lang="en-GB" smtClean="0"/>
              <a:t>11/11/2014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15E33D-832E-471B-9A1E-087C032BEE9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630729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CB1E88-00DD-4F1B-94DA-F92810BB308B}" type="datetimeFigureOut">
              <a:rPr lang="en-GB" smtClean="0"/>
              <a:t>11/11/2014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15E33D-832E-471B-9A1E-087C032BEE9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049528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CB1E88-00DD-4F1B-94DA-F92810BB308B}" type="datetimeFigureOut">
              <a:rPr lang="en-GB" smtClean="0"/>
              <a:t>11/11/2014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15E33D-832E-471B-9A1E-087C032BEE9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044252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CB1E88-00DD-4F1B-94DA-F92810BB308B}" type="datetimeFigureOut">
              <a:rPr lang="en-GB" smtClean="0"/>
              <a:t>11/11/2014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15E33D-832E-471B-9A1E-087C032BEE9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956776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CB1E88-00DD-4F1B-94DA-F92810BB308B}" type="datetimeFigureOut">
              <a:rPr lang="en-GB" smtClean="0"/>
              <a:t>11/11/2014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15E33D-832E-471B-9A1E-087C032BEE9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879234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CB1E88-00DD-4F1B-94DA-F92810BB308B}" type="datetimeFigureOut">
              <a:rPr lang="en-GB" smtClean="0"/>
              <a:t>11/11/2014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15E33D-832E-471B-9A1E-087C032BEE9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03547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CB1E88-00DD-4F1B-94DA-F92810BB308B}" type="datetimeFigureOut">
              <a:rPr lang="en-GB" smtClean="0"/>
              <a:t>11/11/2014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15E33D-832E-471B-9A1E-087C032BEE9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691129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CB1E88-00DD-4F1B-94DA-F92810BB308B}" type="datetimeFigureOut">
              <a:rPr lang="en-GB" smtClean="0"/>
              <a:t>11/11/2014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15E33D-832E-471B-9A1E-087C032BEE9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567114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CB1E88-00DD-4F1B-94DA-F92810BB308B}" type="datetimeFigureOut">
              <a:rPr lang="en-GB" smtClean="0"/>
              <a:t>11/11/2014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15E33D-832E-471B-9A1E-087C032BEE9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538191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slide" Target="slide6.xml"/><Relationship Id="rId13" Type="http://schemas.openxmlformats.org/officeDocument/2006/relationships/image" Target="../media/image5.jpeg"/><Relationship Id="rId3" Type="http://schemas.openxmlformats.org/officeDocument/2006/relationships/slide" Target="slide9.xml"/><Relationship Id="rId7" Type="http://schemas.openxmlformats.org/officeDocument/2006/relationships/image" Target="../media/image2.jpeg"/><Relationship Id="rId12" Type="http://schemas.openxmlformats.org/officeDocument/2006/relationships/slide" Target="slide3.xml"/><Relationship Id="rId17" Type="http://schemas.openxmlformats.org/officeDocument/2006/relationships/image" Target="../media/image7.jpeg"/><Relationship Id="rId2" Type="http://schemas.openxmlformats.org/officeDocument/2006/relationships/notesSlide" Target="../notesSlides/notesSlide1.xml"/><Relationship Id="rId16" Type="http://schemas.openxmlformats.org/officeDocument/2006/relationships/slide" Target="slide7.xml"/><Relationship Id="rId1" Type="http://schemas.openxmlformats.org/officeDocument/2006/relationships/slideLayout" Target="../slideLayouts/slideLayout1.xml"/><Relationship Id="rId6" Type="http://schemas.openxmlformats.org/officeDocument/2006/relationships/slide" Target="slide2.xml"/><Relationship Id="rId11" Type="http://schemas.openxmlformats.org/officeDocument/2006/relationships/image" Target="../media/image4.jpeg"/><Relationship Id="rId5" Type="http://schemas.openxmlformats.org/officeDocument/2006/relationships/image" Target="../media/image1.jpeg"/><Relationship Id="rId15" Type="http://schemas.openxmlformats.org/officeDocument/2006/relationships/image" Target="../media/image6.jpeg"/><Relationship Id="rId10" Type="http://schemas.openxmlformats.org/officeDocument/2006/relationships/slide" Target="slide8.xml"/><Relationship Id="rId4" Type="http://schemas.openxmlformats.org/officeDocument/2006/relationships/slide" Target="slide4.xml"/><Relationship Id="rId9" Type="http://schemas.openxmlformats.org/officeDocument/2006/relationships/image" Target="../media/image3.jpeg"/><Relationship Id="rId14" Type="http://schemas.openxmlformats.org/officeDocument/2006/relationships/slide" Target="slide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9.png"/><Relationship Id="rId4" Type="http://schemas.openxmlformats.org/officeDocument/2006/relationships/image" Target="../media/image8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5" Type="http://schemas.openxmlformats.org/officeDocument/2006/relationships/image" Target="../media/image9.png"/><Relationship Id="rId4" Type="http://schemas.openxmlformats.org/officeDocument/2006/relationships/image" Target="../media/image10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5" Type="http://schemas.openxmlformats.org/officeDocument/2006/relationships/image" Target="../media/image9.png"/><Relationship Id="rId4" Type="http://schemas.openxmlformats.org/officeDocument/2006/relationships/image" Target="../media/image1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4.mp3"/><Relationship Id="rId1" Type="http://schemas.microsoft.com/office/2007/relationships/media" Target="../media/media4.mp3"/><Relationship Id="rId5" Type="http://schemas.openxmlformats.org/officeDocument/2006/relationships/image" Target="../media/image9.png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5.mp3"/><Relationship Id="rId1" Type="http://schemas.microsoft.com/office/2007/relationships/media" Target="../media/media5.mp3"/><Relationship Id="rId5" Type="http://schemas.openxmlformats.org/officeDocument/2006/relationships/image" Target="../media/image9.png"/><Relationship Id="rId4" Type="http://schemas.openxmlformats.org/officeDocument/2006/relationships/image" Target="../media/image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6.mp3"/><Relationship Id="rId1" Type="http://schemas.microsoft.com/office/2007/relationships/media" Target="../media/media6.mp3"/><Relationship Id="rId5" Type="http://schemas.openxmlformats.org/officeDocument/2006/relationships/image" Target="../media/image9.png"/><Relationship Id="rId4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" Target="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>
            <a:hlinkClick r:id="rId3" action="ppaction://hlinksldjump"/>
          </p:cNvPr>
          <p:cNvSpPr txBox="1"/>
          <p:nvPr/>
        </p:nvSpPr>
        <p:spPr>
          <a:xfrm>
            <a:off x="2500139" y="2184829"/>
            <a:ext cx="3763729" cy="26077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lnSpc>
                <a:spcPct val="114000"/>
              </a:lnSpc>
              <a:buFont typeface="Arial" panose="020B0604020202020204" pitchFamily="34" charset="0"/>
              <a:buChar char="•"/>
            </a:pPr>
            <a:r>
              <a:rPr lang="en-GB" sz="1200" dirty="0" err="1" smtClean="0">
                <a:latin typeface="Book Antiqua" panose="02040602050305030304" pitchFamily="18" charset="0"/>
                <a:cs typeface="Arial" panose="020B0604020202020204" pitchFamily="34" charset="0"/>
              </a:rPr>
              <a:t>Sut</a:t>
            </a:r>
            <a:r>
              <a:rPr lang="en-GB" sz="1200" dirty="0" smtClean="0">
                <a:latin typeface="Book Antiqua" panose="02040602050305030304" pitchFamily="18" charset="0"/>
                <a:cs typeface="Arial" panose="020B0604020202020204" pitchFamily="34" charset="0"/>
              </a:rPr>
              <a:t> le </a:t>
            </a:r>
            <a:r>
              <a:rPr lang="en-GB" sz="1200" dirty="0" err="1" smtClean="0">
                <a:latin typeface="Book Antiqua" panose="02040602050305030304" pitchFamily="18" charset="0"/>
                <a:cs typeface="Arial" panose="020B0604020202020204" pitchFamily="34" charset="0"/>
              </a:rPr>
              <a:t>oedd</a:t>
            </a:r>
            <a:r>
              <a:rPr lang="en-GB" sz="1200" dirty="0" smtClean="0">
                <a:latin typeface="Book Antiqua" panose="02040602050305030304" pitchFamily="18" charset="0"/>
                <a:cs typeface="Arial" panose="020B0604020202020204" pitchFamily="34" charset="0"/>
              </a:rPr>
              <a:t> </a:t>
            </a:r>
            <a:r>
              <a:rPr lang="en-GB" sz="1200" dirty="0" err="1" smtClean="0">
                <a:latin typeface="Book Antiqua" panose="02040602050305030304" pitchFamily="18" charset="0"/>
                <a:cs typeface="Arial" panose="020B0604020202020204" pitchFamily="34" charset="0"/>
              </a:rPr>
              <a:t>Ysgol</a:t>
            </a:r>
            <a:r>
              <a:rPr lang="en-GB" sz="1200" dirty="0" smtClean="0">
                <a:latin typeface="Book Antiqua" panose="02040602050305030304" pitchFamily="18" charset="0"/>
                <a:cs typeface="Arial" panose="020B0604020202020204" pitchFamily="34" charset="0"/>
              </a:rPr>
              <a:t> </a:t>
            </a:r>
            <a:r>
              <a:rPr lang="en-GB" sz="1200" dirty="0" err="1" smtClean="0">
                <a:latin typeface="Book Antiqua" panose="02040602050305030304" pitchFamily="18" charset="0"/>
                <a:cs typeface="Arial" panose="020B0604020202020204" pitchFamily="34" charset="0"/>
              </a:rPr>
              <a:t>Capel</a:t>
            </a:r>
            <a:r>
              <a:rPr lang="en-GB" sz="1200" dirty="0" smtClean="0">
                <a:latin typeface="Book Antiqua" panose="02040602050305030304" pitchFamily="18" charset="0"/>
                <a:cs typeface="Arial" panose="020B0604020202020204" pitchFamily="34" charset="0"/>
              </a:rPr>
              <a:t> </a:t>
            </a:r>
            <a:r>
              <a:rPr lang="en-GB" sz="1200" dirty="0" err="1" smtClean="0">
                <a:latin typeface="Book Antiqua" panose="02040602050305030304" pitchFamily="18" charset="0"/>
                <a:cs typeface="Arial" panose="020B0604020202020204" pitchFamily="34" charset="0"/>
              </a:rPr>
              <a:t>Celyn</a:t>
            </a:r>
            <a:r>
              <a:rPr lang="en-GB" sz="1200" dirty="0" smtClean="0">
                <a:latin typeface="Book Antiqua" panose="02040602050305030304" pitchFamily="18" charset="0"/>
                <a:cs typeface="Arial" panose="020B0604020202020204" pitchFamily="34" charset="0"/>
              </a:rPr>
              <a:t>?</a:t>
            </a:r>
          </a:p>
          <a:p>
            <a:pPr marL="171450" indent="-171450">
              <a:lnSpc>
                <a:spcPct val="114000"/>
              </a:lnSpc>
              <a:buFont typeface="Arial" panose="020B0604020202020204" pitchFamily="34" charset="0"/>
              <a:buChar char="•"/>
            </a:pPr>
            <a:r>
              <a:rPr lang="en-GB" sz="1200" dirty="0" err="1" smtClean="0">
                <a:latin typeface="Book Antiqua" panose="02040602050305030304" pitchFamily="18" charset="0"/>
                <a:cs typeface="Arial" panose="020B0604020202020204" pitchFamily="34" charset="0"/>
              </a:rPr>
              <a:t>Disgrifiwch</a:t>
            </a:r>
            <a:r>
              <a:rPr lang="en-GB" sz="1200" dirty="0" smtClean="0">
                <a:latin typeface="Book Antiqua" panose="02040602050305030304" pitchFamily="18" charset="0"/>
                <a:cs typeface="Arial" panose="020B0604020202020204" pitchFamily="34" charset="0"/>
              </a:rPr>
              <a:t> </a:t>
            </a:r>
            <a:r>
              <a:rPr lang="en-GB" sz="1200" dirty="0" err="1" smtClean="0">
                <a:latin typeface="Book Antiqua" panose="02040602050305030304" pitchFamily="18" charset="0"/>
                <a:cs typeface="Arial" panose="020B0604020202020204" pitchFamily="34" charset="0"/>
              </a:rPr>
              <a:t>yr</a:t>
            </a:r>
            <a:r>
              <a:rPr lang="en-GB" sz="1200" dirty="0" smtClean="0">
                <a:latin typeface="Book Antiqua" panose="02040602050305030304" pitchFamily="18" charset="0"/>
                <a:cs typeface="Arial" panose="020B0604020202020204" pitchFamily="34" charset="0"/>
              </a:rPr>
              <a:t> </a:t>
            </a:r>
            <a:r>
              <a:rPr lang="en-GB" sz="1200" dirty="0" err="1" smtClean="0">
                <a:latin typeface="Book Antiqua" panose="02040602050305030304" pitchFamily="18" charset="0"/>
                <a:cs typeface="Arial" panose="020B0604020202020204" pitchFamily="34" charset="0"/>
              </a:rPr>
              <a:t>ystafell</a:t>
            </a:r>
            <a:r>
              <a:rPr lang="en-GB" sz="1200" dirty="0" smtClean="0">
                <a:latin typeface="Book Antiqua" panose="02040602050305030304" pitchFamily="18" charset="0"/>
                <a:cs typeface="Arial" panose="020B0604020202020204" pitchFamily="34" charset="0"/>
              </a:rPr>
              <a:t> </a:t>
            </a:r>
            <a:r>
              <a:rPr lang="en-GB" sz="1200" dirty="0" err="1" smtClean="0">
                <a:latin typeface="Book Antiqua" panose="02040602050305030304" pitchFamily="18" charset="0"/>
                <a:cs typeface="Arial" panose="020B0604020202020204" pitchFamily="34" charset="0"/>
              </a:rPr>
              <a:t>ddosbarth</a:t>
            </a:r>
            <a:r>
              <a:rPr lang="en-GB" sz="1200" dirty="0" smtClean="0">
                <a:latin typeface="Book Antiqua" panose="02040602050305030304" pitchFamily="18" charset="0"/>
                <a:cs typeface="Arial" panose="020B0604020202020204" pitchFamily="34" charset="0"/>
              </a:rPr>
              <a:t>.</a:t>
            </a:r>
          </a:p>
          <a:p>
            <a:pPr marL="171450" indent="-171450">
              <a:lnSpc>
                <a:spcPct val="114000"/>
              </a:lnSpc>
              <a:buFont typeface="Arial" panose="020B0604020202020204" pitchFamily="34" charset="0"/>
              <a:buChar char="•"/>
            </a:pPr>
            <a:r>
              <a:rPr lang="en-GB" sz="1200" dirty="0" err="1" smtClean="0">
                <a:latin typeface="Book Antiqua" panose="02040602050305030304" pitchFamily="18" charset="0"/>
                <a:cs typeface="Arial" panose="020B0604020202020204" pitchFamily="34" charset="0"/>
              </a:rPr>
              <a:t>Cymharwch</a:t>
            </a:r>
            <a:r>
              <a:rPr lang="en-GB" sz="1200" dirty="0" smtClean="0">
                <a:latin typeface="Book Antiqua" panose="02040602050305030304" pitchFamily="18" charset="0"/>
                <a:cs typeface="Arial" panose="020B0604020202020204" pitchFamily="34" charset="0"/>
              </a:rPr>
              <a:t> </a:t>
            </a:r>
            <a:r>
              <a:rPr lang="en-GB" sz="1200" dirty="0" err="1" smtClean="0">
                <a:latin typeface="Book Antiqua" panose="02040602050305030304" pitchFamily="18" charset="0"/>
                <a:cs typeface="Arial" panose="020B0604020202020204" pitchFamily="34" charset="0"/>
              </a:rPr>
              <a:t>ystafell</a:t>
            </a:r>
            <a:r>
              <a:rPr lang="en-GB" sz="1200" dirty="0" smtClean="0">
                <a:latin typeface="Book Antiqua" panose="02040602050305030304" pitchFamily="18" charset="0"/>
                <a:cs typeface="Arial" panose="020B0604020202020204" pitchFamily="34" charset="0"/>
              </a:rPr>
              <a:t> </a:t>
            </a:r>
            <a:r>
              <a:rPr lang="en-GB" sz="1200" dirty="0" err="1" smtClean="0">
                <a:latin typeface="Book Antiqua" panose="02040602050305030304" pitchFamily="18" charset="0"/>
                <a:cs typeface="Arial" panose="020B0604020202020204" pitchFamily="34" charset="0"/>
              </a:rPr>
              <a:t>ddosbarth</a:t>
            </a:r>
            <a:r>
              <a:rPr lang="en-GB" sz="1200" dirty="0" smtClean="0">
                <a:latin typeface="Book Antiqua" panose="02040602050305030304" pitchFamily="18" charset="0"/>
                <a:cs typeface="Arial" panose="020B0604020202020204" pitchFamily="34" charset="0"/>
              </a:rPr>
              <a:t> </a:t>
            </a:r>
            <a:r>
              <a:rPr lang="en-GB" sz="1200" dirty="0" err="1" smtClean="0">
                <a:latin typeface="Book Antiqua" panose="02040602050305030304" pitchFamily="18" charset="0"/>
                <a:cs typeface="Arial" panose="020B0604020202020204" pitchFamily="34" charset="0"/>
              </a:rPr>
              <a:t>Ysgol</a:t>
            </a:r>
            <a:r>
              <a:rPr lang="en-GB" sz="1200" dirty="0" smtClean="0">
                <a:latin typeface="Book Antiqua" panose="02040602050305030304" pitchFamily="18" charset="0"/>
                <a:cs typeface="Arial" panose="020B0604020202020204" pitchFamily="34" charset="0"/>
              </a:rPr>
              <a:t> </a:t>
            </a:r>
            <a:r>
              <a:rPr lang="en-GB" sz="1200" dirty="0" err="1" smtClean="0">
                <a:latin typeface="Book Antiqua" panose="02040602050305030304" pitchFamily="18" charset="0"/>
                <a:cs typeface="Arial" panose="020B0604020202020204" pitchFamily="34" charset="0"/>
              </a:rPr>
              <a:t>Capel</a:t>
            </a:r>
            <a:r>
              <a:rPr lang="en-GB" sz="1200" dirty="0" smtClean="0">
                <a:latin typeface="Book Antiqua" panose="02040602050305030304" pitchFamily="18" charset="0"/>
                <a:cs typeface="Arial" panose="020B0604020202020204" pitchFamily="34" charset="0"/>
              </a:rPr>
              <a:t> </a:t>
            </a:r>
            <a:r>
              <a:rPr lang="en-GB" sz="1200" dirty="0" err="1" smtClean="0">
                <a:latin typeface="Book Antiqua" panose="02040602050305030304" pitchFamily="18" charset="0"/>
                <a:cs typeface="Arial" panose="020B0604020202020204" pitchFamily="34" charset="0"/>
              </a:rPr>
              <a:t>Celyn</a:t>
            </a:r>
            <a:r>
              <a:rPr lang="en-GB" sz="1200" dirty="0" smtClean="0">
                <a:latin typeface="Book Antiqua" panose="02040602050305030304" pitchFamily="18" charset="0"/>
                <a:cs typeface="Arial" panose="020B0604020202020204" pitchFamily="34" charset="0"/>
              </a:rPr>
              <a:t> ag </a:t>
            </a:r>
            <a:r>
              <a:rPr lang="en-GB" sz="1200" dirty="0" err="1" smtClean="0">
                <a:latin typeface="Book Antiqua" panose="02040602050305030304" pitchFamily="18" charset="0"/>
                <a:cs typeface="Arial" panose="020B0604020202020204" pitchFamily="34" charset="0"/>
              </a:rPr>
              <a:t>ystafell</a:t>
            </a:r>
            <a:r>
              <a:rPr lang="en-GB" sz="1200" dirty="0" smtClean="0">
                <a:latin typeface="Book Antiqua" panose="02040602050305030304" pitchFamily="18" charset="0"/>
                <a:cs typeface="Arial" panose="020B0604020202020204" pitchFamily="34" charset="0"/>
              </a:rPr>
              <a:t> </a:t>
            </a:r>
            <a:r>
              <a:rPr lang="en-GB" sz="1200" dirty="0" err="1" smtClean="0">
                <a:latin typeface="Book Antiqua" panose="02040602050305030304" pitchFamily="18" charset="0"/>
                <a:cs typeface="Arial" panose="020B0604020202020204" pitchFamily="34" charset="0"/>
              </a:rPr>
              <a:t>ddosbarth</a:t>
            </a:r>
            <a:r>
              <a:rPr lang="en-GB" sz="1200" dirty="0" smtClean="0">
                <a:latin typeface="Book Antiqua" panose="02040602050305030304" pitchFamily="18" charset="0"/>
                <a:cs typeface="Arial" panose="020B0604020202020204" pitchFamily="34" charset="0"/>
              </a:rPr>
              <a:t> </a:t>
            </a:r>
            <a:r>
              <a:rPr lang="en-GB" sz="1200" dirty="0" err="1" smtClean="0">
                <a:latin typeface="Book Antiqua" panose="02040602050305030304" pitchFamily="18" charset="0"/>
                <a:cs typeface="Arial" panose="020B0604020202020204" pitchFamily="34" charset="0"/>
              </a:rPr>
              <a:t>yn</a:t>
            </a:r>
            <a:r>
              <a:rPr lang="en-GB" sz="1200" dirty="0" smtClean="0">
                <a:latin typeface="Book Antiqua" panose="02040602050305030304" pitchFamily="18" charset="0"/>
                <a:cs typeface="Arial" panose="020B0604020202020204" pitchFamily="34" charset="0"/>
              </a:rPr>
              <a:t> </a:t>
            </a:r>
            <a:r>
              <a:rPr lang="en-GB" sz="1200" dirty="0" err="1" smtClean="0">
                <a:latin typeface="Book Antiqua" panose="02040602050305030304" pitchFamily="18" charset="0"/>
                <a:cs typeface="Arial" panose="020B0604020202020204" pitchFamily="34" charset="0"/>
              </a:rPr>
              <a:t>eich</a:t>
            </a:r>
            <a:r>
              <a:rPr lang="en-GB" sz="1200" dirty="0" smtClean="0">
                <a:latin typeface="Book Antiqua" panose="02040602050305030304" pitchFamily="18" charset="0"/>
                <a:cs typeface="Arial" panose="020B0604020202020204" pitchFamily="34" charset="0"/>
              </a:rPr>
              <a:t> </a:t>
            </a:r>
            <a:r>
              <a:rPr lang="en-GB" sz="1200" dirty="0" err="1" smtClean="0">
                <a:latin typeface="Book Antiqua" panose="02040602050305030304" pitchFamily="18" charset="0"/>
                <a:cs typeface="Arial" panose="020B0604020202020204" pitchFamily="34" charset="0"/>
              </a:rPr>
              <a:t>ysgol</a:t>
            </a:r>
            <a:r>
              <a:rPr lang="en-GB" sz="1200" dirty="0" smtClean="0">
                <a:latin typeface="Book Antiqua" panose="02040602050305030304" pitchFamily="18" charset="0"/>
                <a:cs typeface="Arial" panose="020B0604020202020204" pitchFamily="34" charset="0"/>
              </a:rPr>
              <a:t> chi </a:t>
            </a:r>
            <a:r>
              <a:rPr lang="en-GB" sz="1200" dirty="0" err="1" smtClean="0">
                <a:latin typeface="Book Antiqua" panose="02040602050305030304" pitchFamily="18" charset="0"/>
                <a:cs typeface="Arial" panose="020B0604020202020204" pitchFamily="34" charset="0"/>
              </a:rPr>
              <a:t>heddiw</a:t>
            </a:r>
            <a:r>
              <a:rPr lang="en-GB" sz="1200" dirty="0" smtClean="0">
                <a:latin typeface="Book Antiqua" panose="02040602050305030304" pitchFamily="18" charset="0"/>
                <a:cs typeface="Arial" panose="020B0604020202020204" pitchFamily="34" charset="0"/>
              </a:rPr>
              <a:t>.</a:t>
            </a:r>
          </a:p>
          <a:p>
            <a:pPr marL="171450" indent="-171450">
              <a:lnSpc>
                <a:spcPct val="114000"/>
              </a:lnSpc>
              <a:buFont typeface="Arial" panose="020B0604020202020204" pitchFamily="34" charset="0"/>
              <a:buChar char="•"/>
            </a:pPr>
            <a:r>
              <a:rPr lang="en-GB" sz="1200" dirty="0" err="1" smtClean="0">
                <a:latin typeface="Book Antiqua" panose="02040602050305030304" pitchFamily="18" charset="0"/>
                <a:cs typeface="Arial" panose="020B0604020202020204" pitchFamily="34" charset="0"/>
              </a:rPr>
              <a:t>Sut</a:t>
            </a:r>
            <a:r>
              <a:rPr lang="en-GB" sz="1200" dirty="0" smtClean="0">
                <a:latin typeface="Book Antiqua" panose="02040602050305030304" pitchFamily="18" charset="0"/>
                <a:cs typeface="Arial" panose="020B0604020202020204" pitchFamily="34" charset="0"/>
              </a:rPr>
              <a:t> </a:t>
            </a:r>
            <a:r>
              <a:rPr lang="en-GB" sz="1200" dirty="0" err="1" smtClean="0">
                <a:latin typeface="Book Antiqua" panose="02040602050305030304" pitchFamily="18" charset="0"/>
                <a:cs typeface="Arial" panose="020B0604020202020204" pitchFamily="34" charset="0"/>
              </a:rPr>
              <a:t>fath</a:t>
            </a:r>
            <a:r>
              <a:rPr lang="en-GB" sz="1200" dirty="0" smtClean="0">
                <a:latin typeface="Book Antiqua" panose="02040602050305030304" pitchFamily="18" charset="0"/>
                <a:cs typeface="Arial" panose="020B0604020202020204" pitchFamily="34" charset="0"/>
              </a:rPr>
              <a:t> o </a:t>
            </a:r>
            <a:r>
              <a:rPr lang="en-GB" sz="1200" dirty="0" err="1" smtClean="0">
                <a:latin typeface="Book Antiqua" panose="02040602050305030304" pitchFamily="18" charset="0"/>
                <a:cs typeface="Arial" panose="020B0604020202020204" pitchFamily="34" charset="0"/>
              </a:rPr>
              <a:t>wisgoedd</a:t>
            </a:r>
            <a:r>
              <a:rPr lang="en-GB" sz="1200" dirty="0" smtClean="0">
                <a:latin typeface="Book Antiqua" panose="02040602050305030304" pitchFamily="18" charset="0"/>
                <a:cs typeface="Arial" panose="020B0604020202020204" pitchFamily="34" charset="0"/>
              </a:rPr>
              <a:t> </a:t>
            </a:r>
            <a:r>
              <a:rPr lang="en-GB" sz="1200" dirty="0" err="1" smtClean="0">
                <a:latin typeface="Book Antiqua" panose="02040602050305030304" pitchFamily="18" charset="0"/>
                <a:cs typeface="Arial" panose="020B0604020202020204" pitchFamily="34" charset="0"/>
              </a:rPr>
              <a:t>oedd</a:t>
            </a:r>
            <a:r>
              <a:rPr lang="en-GB" sz="1200" dirty="0" smtClean="0">
                <a:latin typeface="Book Antiqua" panose="02040602050305030304" pitchFamily="18" charset="0"/>
                <a:cs typeface="Arial" panose="020B0604020202020204" pitchFamily="34" charset="0"/>
              </a:rPr>
              <a:t> </a:t>
            </a:r>
            <a:r>
              <a:rPr lang="en-GB" sz="1200" dirty="0" err="1" smtClean="0">
                <a:latin typeface="Book Antiqua" panose="02040602050305030304" pitchFamily="18" charset="0"/>
                <a:cs typeface="Arial" panose="020B0604020202020204" pitchFamily="34" charset="0"/>
              </a:rPr>
              <a:t>gan</a:t>
            </a:r>
            <a:r>
              <a:rPr lang="en-GB" sz="1200" dirty="0" smtClean="0">
                <a:latin typeface="Book Antiqua" panose="02040602050305030304" pitchFamily="18" charset="0"/>
                <a:cs typeface="Arial" panose="020B0604020202020204" pitchFamily="34" charset="0"/>
              </a:rPr>
              <a:t> </a:t>
            </a:r>
            <a:r>
              <a:rPr lang="en-GB" sz="1200" dirty="0" err="1" smtClean="0">
                <a:latin typeface="Book Antiqua" panose="02040602050305030304" pitchFamily="18" charset="0"/>
                <a:cs typeface="Arial" panose="020B0604020202020204" pitchFamily="34" charset="0"/>
              </a:rPr>
              <a:t>ddisgyblion</a:t>
            </a:r>
            <a:r>
              <a:rPr lang="en-GB" sz="1200" dirty="0" smtClean="0">
                <a:latin typeface="Book Antiqua" panose="02040602050305030304" pitchFamily="18" charset="0"/>
                <a:cs typeface="Arial" panose="020B0604020202020204" pitchFamily="34" charset="0"/>
              </a:rPr>
              <a:t> </a:t>
            </a:r>
            <a:r>
              <a:rPr lang="en-GB" sz="1200" dirty="0" err="1" smtClean="0">
                <a:latin typeface="Book Antiqua" panose="02040602050305030304" pitchFamily="18" charset="0"/>
                <a:cs typeface="Arial" panose="020B0604020202020204" pitchFamily="34" charset="0"/>
              </a:rPr>
              <a:t>yr</a:t>
            </a:r>
            <a:r>
              <a:rPr lang="en-GB" sz="1200" dirty="0" smtClean="0">
                <a:latin typeface="Book Antiqua" panose="02040602050305030304" pitchFamily="18" charset="0"/>
                <a:cs typeface="Arial" panose="020B0604020202020204" pitchFamily="34" charset="0"/>
              </a:rPr>
              <a:t> </a:t>
            </a:r>
            <a:r>
              <a:rPr lang="en-GB" sz="1200" dirty="0" err="1" smtClean="0">
                <a:latin typeface="Book Antiqua" panose="02040602050305030304" pitchFamily="18" charset="0"/>
                <a:cs typeface="Arial" panose="020B0604020202020204" pitchFamily="34" charset="0"/>
              </a:rPr>
              <a:t>ysgol</a:t>
            </a:r>
            <a:r>
              <a:rPr lang="en-GB" sz="1200" dirty="0" smtClean="0">
                <a:latin typeface="Book Antiqua" panose="02040602050305030304" pitchFamily="18" charset="0"/>
                <a:cs typeface="Arial" panose="020B0604020202020204" pitchFamily="34" charset="0"/>
              </a:rPr>
              <a:t>?</a:t>
            </a:r>
          </a:p>
          <a:p>
            <a:pPr marL="171450" indent="-171450">
              <a:lnSpc>
                <a:spcPct val="114000"/>
              </a:lnSpc>
              <a:buFont typeface="Arial" panose="020B0604020202020204" pitchFamily="34" charset="0"/>
              <a:buChar char="•"/>
            </a:pPr>
            <a:r>
              <a:rPr lang="en-GB" sz="1200" dirty="0" smtClean="0">
                <a:latin typeface="Book Antiqua" panose="02040602050305030304" pitchFamily="18" charset="0"/>
                <a:cs typeface="Arial" panose="020B0604020202020204" pitchFamily="34" charset="0"/>
              </a:rPr>
              <a:t>A </a:t>
            </a:r>
            <a:r>
              <a:rPr lang="en-GB" sz="1200" dirty="0" err="1" smtClean="0">
                <a:latin typeface="Book Antiqua" panose="02040602050305030304" pitchFamily="18" charset="0"/>
                <a:cs typeface="Arial" panose="020B0604020202020204" pitchFamily="34" charset="0"/>
              </a:rPr>
              <a:t>fyddech</a:t>
            </a:r>
            <a:r>
              <a:rPr lang="en-GB" sz="1200" dirty="0" smtClean="0">
                <a:latin typeface="Book Antiqua" panose="02040602050305030304" pitchFamily="18" charset="0"/>
                <a:cs typeface="Arial" panose="020B0604020202020204" pitchFamily="34" charset="0"/>
              </a:rPr>
              <a:t> chi </a:t>
            </a:r>
            <a:r>
              <a:rPr lang="en-GB" sz="1200" dirty="0" err="1" smtClean="0">
                <a:latin typeface="Book Antiqua" panose="02040602050305030304" pitchFamily="18" charset="0"/>
                <a:cs typeface="Arial" panose="020B0604020202020204" pitchFamily="34" charset="0"/>
              </a:rPr>
              <a:t>wedi</a:t>
            </a:r>
            <a:r>
              <a:rPr lang="en-GB" sz="1200" dirty="0" smtClean="0">
                <a:latin typeface="Book Antiqua" panose="02040602050305030304" pitchFamily="18" charset="0"/>
                <a:cs typeface="Arial" panose="020B0604020202020204" pitchFamily="34" charset="0"/>
              </a:rPr>
              <a:t> </a:t>
            </a:r>
            <a:r>
              <a:rPr lang="en-GB" sz="1200" dirty="0" err="1" smtClean="0">
                <a:latin typeface="Book Antiqua" panose="02040602050305030304" pitchFamily="18" charset="0"/>
                <a:cs typeface="Arial" panose="020B0604020202020204" pitchFamily="34" charset="0"/>
              </a:rPr>
              <a:t>mwynhau</a:t>
            </a:r>
            <a:r>
              <a:rPr lang="en-GB" sz="1200" dirty="0" smtClean="0">
                <a:latin typeface="Book Antiqua" panose="02040602050305030304" pitchFamily="18" charset="0"/>
                <a:cs typeface="Arial" panose="020B0604020202020204" pitchFamily="34" charset="0"/>
              </a:rPr>
              <a:t> bod </a:t>
            </a:r>
            <a:r>
              <a:rPr lang="en-GB" sz="1200" dirty="0" err="1" smtClean="0">
                <a:latin typeface="Book Antiqua" panose="02040602050305030304" pitchFamily="18" charset="0"/>
                <a:cs typeface="Arial" panose="020B0604020202020204" pitchFamily="34" charset="0"/>
              </a:rPr>
              <a:t>yn</a:t>
            </a:r>
            <a:r>
              <a:rPr lang="en-GB" sz="1200" dirty="0" smtClean="0">
                <a:latin typeface="Book Antiqua" panose="02040602050305030304" pitchFamily="18" charset="0"/>
                <a:cs typeface="Arial" panose="020B0604020202020204" pitchFamily="34" charset="0"/>
              </a:rPr>
              <a:t> </a:t>
            </a:r>
            <a:r>
              <a:rPr lang="en-GB" sz="1200" dirty="0" err="1" smtClean="0">
                <a:latin typeface="Book Antiqua" panose="02040602050305030304" pitchFamily="18" charset="0"/>
                <a:cs typeface="Arial" panose="020B0604020202020204" pitchFamily="34" charset="0"/>
              </a:rPr>
              <a:t>ddisgybl</a:t>
            </a:r>
            <a:r>
              <a:rPr lang="en-GB" sz="1200" dirty="0" smtClean="0">
                <a:latin typeface="Book Antiqua" panose="02040602050305030304" pitchFamily="18" charset="0"/>
                <a:cs typeface="Arial" panose="020B0604020202020204" pitchFamily="34" charset="0"/>
              </a:rPr>
              <a:t> </a:t>
            </a:r>
            <a:r>
              <a:rPr lang="en-GB" sz="1200" dirty="0" err="1" smtClean="0">
                <a:latin typeface="Book Antiqua" panose="02040602050305030304" pitchFamily="18" charset="0"/>
                <a:cs typeface="Arial" panose="020B0604020202020204" pitchFamily="34" charset="0"/>
              </a:rPr>
              <a:t>yn</a:t>
            </a:r>
            <a:r>
              <a:rPr lang="en-GB" sz="1200" dirty="0" smtClean="0">
                <a:latin typeface="Book Antiqua" panose="02040602050305030304" pitchFamily="18" charset="0"/>
                <a:cs typeface="Arial" panose="020B0604020202020204" pitchFamily="34" charset="0"/>
              </a:rPr>
              <a:t> </a:t>
            </a:r>
            <a:r>
              <a:rPr lang="en-GB" sz="1200" dirty="0" err="1" smtClean="0">
                <a:latin typeface="Book Antiqua" panose="02040602050305030304" pitchFamily="18" charset="0"/>
                <a:cs typeface="Arial" panose="020B0604020202020204" pitchFamily="34" charset="0"/>
              </a:rPr>
              <a:t>Ysgol</a:t>
            </a:r>
            <a:r>
              <a:rPr lang="en-GB" sz="1200" dirty="0" smtClean="0">
                <a:latin typeface="Book Antiqua" panose="02040602050305030304" pitchFamily="18" charset="0"/>
                <a:cs typeface="Arial" panose="020B0604020202020204" pitchFamily="34" charset="0"/>
              </a:rPr>
              <a:t> </a:t>
            </a:r>
            <a:r>
              <a:rPr lang="en-GB" sz="1200" dirty="0" err="1" smtClean="0">
                <a:latin typeface="Book Antiqua" panose="02040602050305030304" pitchFamily="18" charset="0"/>
                <a:cs typeface="Arial" panose="020B0604020202020204" pitchFamily="34" charset="0"/>
              </a:rPr>
              <a:t>Capel</a:t>
            </a:r>
            <a:r>
              <a:rPr lang="en-GB" sz="1200" dirty="0" smtClean="0">
                <a:latin typeface="Book Antiqua" panose="02040602050305030304" pitchFamily="18" charset="0"/>
                <a:cs typeface="Arial" panose="020B0604020202020204" pitchFamily="34" charset="0"/>
              </a:rPr>
              <a:t> </a:t>
            </a:r>
            <a:r>
              <a:rPr lang="en-GB" sz="1200" dirty="0" err="1" smtClean="0">
                <a:latin typeface="Book Antiqua" panose="02040602050305030304" pitchFamily="18" charset="0"/>
                <a:cs typeface="Arial" panose="020B0604020202020204" pitchFamily="34" charset="0"/>
              </a:rPr>
              <a:t>Celyn</a:t>
            </a:r>
            <a:r>
              <a:rPr lang="en-GB" sz="1200" dirty="0" smtClean="0">
                <a:latin typeface="Book Antiqua" panose="02040602050305030304" pitchFamily="18" charset="0"/>
                <a:cs typeface="Arial" panose="020B0604020202020204" pitchFamily="34" charset="0"/>
              </a:rPr>
              <a:t>? Pam?</a:t>
            </a:r>
          </a:p>
          <a:p>
            <a:pPr marL="171450" indent="-171450">
              <a:lnSpc>
                <a:spcPct val="114000"/>
              </a:lnSpc>
              <a:buFont typeface="Arial" panose="020B0604020202020204" pitchFamily="34" charset="0"/>
              <a:buChar char="•"/>
            </a:pPr>
            <a:r>
              <a:rPr lang="en-GB" sz="1200" dirty="0" smtClean="0">
                <a:latin typeface="Book Antiqua" panose="02040602050305030304" pitchFamily="18" charset="0"/>
                <a:cs typeface="Arial" panose="020B0604020202020204" pitchFamily="34" charset="0"/>
              </a:rPr>
              <a:t>Beth am </a:t>
            </a:r>
            <a:r>
              <a:rPr lang="en-GB" sz="1200" dirty="0" err="1" smtClean="0">
                <a:latin typeface="Book Antiqua" panose="02040602050305030304" pitchFamily="18" charset="0"/>
                <a:cs typeface="Arial" panose="020B0604020202020204" pitchFamily="34" charset="0"/>
              </a:rPr>
              <a:t>eich</a:t>
            </a:r>
            <a:r>
              <a:rPr lang="en-GB" sz="1200" dirty="0" smtClean="0">
                <a:latin typeface="Book Antiqua" panose="02040602050305030304" pitchFamily="18" charset="0"/>
                <a:cs typeface="Arial" panose="020B0604020202020204" pitchFamily="34" charset="0"/>
              </a:rPr>
              <a:t> </a:t>
            </a:r>
            <a:r>
              <a:rPr lang="en-GB" sz="1200" dirty="0" err="1" smtClean="0">
                <a:latin typeface="Book Antiqua" panose="02040602050305030304" pitchFamily="18" charset="0"/>
                <a:cs typeface="Arial" panose="020B0604020202020204" pitchFamily="34" charset="0"/>
              </a:rPr>
              <a:t>rhoi</a:t>
            </a:r>
            <a:r>
              <a:rPr lang="en-GB" sz="1200" dirty="0" smtClean="0">
                <a:latin typeface="Book Antiqua" panose="02040602050305030304" pitchFamily="18" charset="0"/>
                <a:cs typeface="Arial" panose="020B0604020202020204" pitchFamily="34" charset="0"/>
              </a:rPr>
              <a:t> </a:t>
            </a:r>
            <a:r>
              <a:rPr lang="en-GB" sz="1200" dirty="0" err="1" smtClean="0">
                <a:latin typeface="Book Antiqua" panose="02040602050305030304" pitchFamily="18" charset="0"/>
                <a:cs typeface="Arial" panose="020B0604020202020204" pitchFamily="34" charset="0"/>
              </a:rPr>
              <a:t>eich</a:t>
            </a:r>
            <a:r>
              <a:rPr lang="en-GB" sz="1200" dirty="0" smtClean="0">
                <a:latin typeface="Book Antiqua" panose="02040602050305030304" pitchFamily="18" charset="0"/>
                <a:cs typeface="Arial" panose="020B0604020202020204" pitchFamily="34" charset="0"/>
              </a:rPr>
              <a:t> </a:t>
            </a:r>
            <a:r>
              <a:rPr lang="en-GB" sz="1200" dirty="0" err="1" smtClean="0">
                <a:latin typeface="Book Antiqua" panose="02040602050305030304" pitchFamily="18" charset="0"/>
                <a:cs typeface="Arial" panose="020B0604020202020204" pitchFamily="34" charset="0"/>
              </a:rPr>
              <a:t>hun</a:t>
            </a:r>
            <a:r>
              <a:rPr lang="en-GB" sz="1200" dirty="0" smtClean="0">
                <a:latin typeface="Book Antiqua" panose="02040602050305030304" pitchFamily="18" charset="0"/>
                <a:cs typeface="Arial" panose="020B0604020202020204" pitchFamily="34" charset="0"/>
              </a:rPr>
              <a:t> </a:t>
            </a:r>
            <a:r>
              <a:rPr lang="en-GB" sz="1200" dirty="0" err="1" smtClean="0">
                <a:latin typeface="Book Antiqua" panose="02040602050305030304" pitchFamily="18" charset="0"/>
                <a:cs typeface="Arial" panose="020B0604020202020204" pitchFamily="34" charset="0"/>
              </a:rPr>
              <a:t>yn</a:t>
            </a:r>
            <a:r>
              <a:rPr lang="en-GB" sz="1200" dirty="0" smtClean="0">
                <a:latin typeface="Book Antiqua" panose="02040602050305030304" pitchFamily="18" charset="0"/>
                <a:cs typeface="Arial" panose="020B0604020202020204" pitchFamily="34" charset="0"/>
              </a:rPr>
              <a:t> </a:t>
            </a:r>
            <a:r>
              <a:rPr lang="en-GB" sz="1200" dirty="0" err="1" smtClean="0">
                <a:latin typeface="Book Antiqua" panose="02040602050305030304" pitchFamily="18" charset="0"/>
                <a:cs typeface="Arial" panose="020B0604020202020204" pitchFamily="34" charset="0"/>
              </a:rPr>
              <a:t>esgidiau</a:t>
            </a:r>
            <a:r>
              <a:rPr lang="en-GB" sz="1200" dirty="0" smtClean="0">
                <a:latin typeface="Book Antiqua" panose="02040602050305030304" pitchFamily="18" charset="0"/>
                <a:cs typeface="Arial" panose="020B0604020202020204" pitchFamily="34" charset="0"/>
              </a:rPr>
              <a:t> un </a:t>
            </a:r>
            <a:r>
              <a:rPr lang="en-GB" sz="1200" dirty="0" err="1" smtClean="0">
                <a:latin typeface="Book Antiqua" panose="02040602050305030304" pitchFamily="18" charset="0"/>
                <a:cs typeface="Arial" panose="020B0604020202020204" pitchFamily="34" charset="0"/>
              </a:rPr>
              <a:t>o’r</a:t>
            </a:r>
            <a:r>
              <a:rPr lang="en-GB" sz="1200" dirty="0" smtClean="0">
                <a:latin typeface="Book Antiqua" panose="02040602050305030304" pitchFamily="18" charset="0"/>
                <a:cs typeface="Arial" panose="020B0604020202020204" pitchFamily="34" charset="0"/>
              </a:rPr>
              <a:t> </a:t>
            </a:r>
            <a:r>
              <a:rPr lang="en-GB" sz="1200" dirty="0" err="1" smtClean="0">
                <a:latin typeface="Book Antiqua" panose="02040602050305030304" pitchFamily="18" charset="0"/>
                <a:cs typeface="Arial" panose="020B0604020202020204" pitchFamily="34" charset="0"/>
              </a:rPr>
              <a:t>bobl</a:t>
            </a:r>
            <a:r>
              <a:rPr lang="en-GB" sz="1200" dirty="0" smtClean="0">
                <a:latin typeface="Book Antiqua" panose="02040602050305030304" pitchFamily="18" charset="0"/>
                <a:cs typeface="Arial" panose="020B0604020202020204" pitchFamily="34" charset="0"/>
              </a:rPr>
              <a:t> </a:t>
            </a:r>
            <a:r>
              <a:rPr lang="en-GB" sz="1200" dirty="0" err="1" smtClean="0">
                <a:latin typeface="Book Antiqua" panose="02040602050305030304" pitchFamily="18" charset="0"/>
                <a:cs typeface="Arial" panose="020B0604020202020204" pitchFamily="34" charset="0"/>
              </a:rPr>
              <a:t>yn</a:t>
            </a:r>
            <a:r>
              <a:rPr lang="en-GB" sz="1200" dirty="0" smtClean="0">
                <a:latin typeface="Book Antiqua" panose="02040602050305030304" pitchFamily="18" charset="0"/>
                <a:cs typeface="Arial" panose="020B0604020202020204" pitchFamily="34" charset="0"/>
              </a:rPr>
              <a:t> y </a:t>
            </a:r>
            <a:r>
              <a:rPr lang="en-GB" sz="1200" dirty="0" err="1" smtClean="0">
                <a:latin typeface="Book Antiqua" panose="02040602050305030304" pitchFamily="18" charset="0"/>
                <a:cs typeface="Arial" panose="020B0604020202020204" pitchFamily="34" charset="0"/>
              </a:rPr>
              <a:t>lluniau</a:t>
            </a:r>
            <a:r>
              <a:rPr lang="en-GB" sz="1200" dirty="0" smtClean="0">
                <a:latin typeface="Book Antiqua" panose="02040602050305030304" pitchFamily="18" charset="0"/>
                <a:cs typeface="Arial" panose="020B0604020202020204" pitchFamily="34" charset="0"/>
              </a:rPr>
              <a:t> a </a:t>
            </a:r>
            <a:r>
              <a:rPr lang="en-GB" sz="1200" dirty="0" err="1" smtClean="0">
                <a:latin typeface="Book Antiqua" panose="02040602050305030304" pitchFamily="18" charset="0"/>
                <a:cs typeface="Arial" panose="020B0604020202020204" pitchFamily="34" charset="0"/>
              </a:rPr>
              <a:t>chael</a:t>
            </a:r>
            <a:r>
              <a:rPr lang="en-GB" sz="1200" dirty="0" smtClean="0">
                <a:latin typeface="Book Antiqua" panose="02040602050305030304" pitchFamily="18" charset="0"/>
                <a:cs typeface="Arial" panose="020B0604020202020204" pitchFamily="34" charset="0"/>
              </a:rPr>
              <a:t> </a:t>
            </a:r>
            <a:r>
              <a:rPr lang="en-GB" sz="1200" dirty="0" err="1" smtClean="0">
                <a:latin typeface="Book Antiqua" panose="02040602050305030304" pitchFamily="18" charset="0"/>
                <a:cs typeface="Arial" panose="020B0604020202020204" pitchFamily="34" charset="0"/>
              </a:rPr>
              <a:t>eich</a:t>
            </a:r>
            <a:r>
              <a:rPr lang="en-GB" sz="1200" dirty="0" smtClean="0">
                <a:latin typeface="Book Antiqua" panose="02040602050305030304" pitchFamily="18" charset="0"/>
                <a:cs typeface="Arial" panose="020B0604020202020204" pitchFamily="34" charset="0"/>
              </a:rPr>
              <a:t> </a:t>
            </a:r>
            <a:r>
              <a:rPr lang="en-GB" sz="1200" dirty="0" err="1" smtClean="0">
                <a:latin typeface="Book Antiqua" panose="02040602050305030304" pitchFamily="18" charset="0"/>
                <a:cs typeface="Arial" panose="020B0604020202020204" pitchFamily="34" charset="0"/>
              </a:rPr>
              <a:t>holi</a:t>
            </a:r>
            <a:r>
              <a:rPr lang="en-GB" sz="1200" dirty="0" smtClean="0">
                <a:latin typeface="Book Antiqua" panose="02040602050305030304" pitchFamily="18" charset="0"/>
                <a:cs typeface="Arial" panose="020B0604020202020204" pitchFamily="34" charset="0"/>
              </a:rPr>
              <a:t> </a:t>
            </a:r>
            <a:r>
              <a:rPr lang="en-GB" sz="1200" dirty="0" err="1" smtClean="0">
                <a:latin typeface="Book Antiqua" panose="02040602050305030304" pitchFamily="18" charset="0"/>
                <a:cs typeface="Arial" panose="020B0604020202020204" pitchFamily="34" charset="0"/>
              </a:rPr>
              <a:t>yn</a:t>
            </a:r>
            <a:r>
              <a:rPr lang="en-GB" sz="1200" dirty="0" smtClean="0">
                <a:latin typeface="Book Antiqua" panose="02040602050305030304" pitchFamily="18" charset="0"/>
                <a:cs typeface="Arial" panose="020B0604020202020204" pitchFamily="34" charset="0"/>
              </a:rPr>
              <a:t> y </a:t>
            </a:r>
            <a:r>
              <a:rPr lang="en-GB" sz="1200" dirty="0" err="1" smtClean="0">
                <a:latin typeface="Book Antiqua" panose="02040602050305030304" pitchFamily="18" charset="0"/>
                <a:cs typeface="Arial" panose="020B0604020202020204" pitchFamily="34" charset="0"/>
              </a:rPr>
              <a:t>gadair</a:t>
            </a:r>
            <a:r>
              <a:rPr lang="en-GB" sz="1200" dirty="0" smtClean="0">
                <a:latin typeface="Book Antiqua" panose="02040602050305030304" pitchFamily="18" charset="0"/>
                <a:cs typeface="Arial" panose="020B0604020202020204" pitchFamily="34" charset="0"/>
              </a:rPr>
              <a:t> </a:t>
            </a:r>
            <a:r>
              <a:rPr lang="en-GB" sz="1200" dirty="0" err="1" smtClean="0">
                <a:latin typeface="Book Antiqua" panose="02040602050305030304" pitchFamily="18" charset="0"/>
                <a:cs typeface="Arial" panose="020B0604020202020204" pitchFamily="34" charset="0"/>
              </a:rPr>
              <a:t>goch</a:t>
            </a:r>
            <a:r>
              <a:rPr lang="en-GB" sz="1200" dirty="0" smtClean="0">
                <a:latin typeface="Book Antiqua" panose="02040602050305030304" pitchFamily="18" charset="0"/>
                <a:cs typeface="Arial" panose="020B0604020202020204" pitchFamily="34" charset="0"/>
              </a:rPr>
              <a:t>?</a:t>
            </a:r>
          </a:p>
          <a:p>
            <a:pPr marL="171450" indent="-171450">
              <a:lnSpc>
                <a:spcPct val="114000"/>
              </a:lnSpc>
              <a:buFont typeface="Arial" panose="020B0604020202020204" pitchFamily="34" charset="0"/>
              <a:buChar char="•"/>
            </a:pPr>
            <a:r>
              <a:rPr lang="en-GB" sz="1200" dirty="0" smtClean="0">
                <a:latin typeface="Book Antiqua" panose="02040602050305030304" pitchFamily="18" charset="0"/>
                <a:cs typeface="Arial" panose="020B0604020202020204" pitchFamily="34" charset="0"/>
              </a:rPr>
              <a:t>Beth </a:t>
            </a:r>
            <a:r>
              <a:rPr lang="en-GB" sz="1200" dirty="0" err="1" smtClean="0">
                <a:latin typeface="Book Antiqua" panose="02040602050305030304" pitchFamily="18" charset="0"/>
                <a:cs typeface="Arial" panose="020B0604020202020204" pitchFamily="34" charset="0"/>
              </a:rPr>
              <a:t>yw</a:t>
            </a:r>
            <a:r>
              <a:rPr lang="en-GB" sz="1200" dirty="0" smtClean="0">
                <a:latin typeface="Book Antiqua" panose="02040602050305030304" pitchFamily="18" charset="0"/>
                <a:cs typeface="Arial" panose="020B0604020202020204" pitchFamily="34" charset="0"/>
              </a:rPr>
              <a:t> </a:t>
            </a:r>
            <a:r>
              <a:rPr lang="en-GB" sz="1200" dirty="0" err="1" smtClean="0">
                <a:latin typeface="Book Antiqua" panose="02040602050305030304" pitchFamily="18" charset="0"/>
                <a:cs typeface="Arial" panose="020B0604020202020204" pitchFamily="34" charset="0"/>
              </a:rPr>
              <a:t>manteision</a:t>
            </a:r>
            <a:r>
              <a:rPr lang="en-GB" sz="1200" dirty="0" smtClean="0">
                <a:latin typeface="Book Antiqua" panose="02040602050305030304" pitchFamily="18" charset="0"/>
                <a:cs typeface="Arial" panose="020B0604020202020204" pitchFamily="34" charset="0"/>
              </a:rPr>
              <a:t> ac </a:t>
            </a:r>
            <a:r>
              <a:rPr lang="en-GB" sz="1200" dirty="0" err="1" smtClean="0">
                <a:latin typeface="Book Antiqua" panose="02040602050305030304" pitchFamily="18" charset="0"/>
                <a:cs typeface="Arial" panose="020B0604020202020204" pitchFamily="34" charset="0"/>
              </a:rPr>
              <a:t>anfanteision</a:t>
            </a:r>
            <a:r>
              <a:rPr lang="en-GB" sz="1200" dirty="0" smtClean="0">
                <a:latin typeface="Book Antiqua" panose="02040602050305030304" pitchFamily="18" charset="0"/>
                <a:cs typeface="Arial" panose="020B0604020202020204" pitchFamily="34" charset="0"/>
              </a:rPr>
              <a:t> </a:t>
            </a:r>
            <a:r>
              <a:rPr lang="en-GB" sz="1200" dirty="0" err="1" smtClean="0">
                <a:latin typeface="Book Antiqua" panose="02040602050305030304" pitchFamily="18" charset="0"/>
                <a:cs typeface="Arial" panose="020B0604020202020204" pitchFamily="34" charset="0"/>
              </a:rPr>
              <a:t>ysgol</a:t>
            </a:r>
            <a:r>
              <a:rPr lang="en-GB" sz="1200" dirty="0" smtClean="0">
                <a:latin typeface="Book Antiqua" panose="02040602050305030304" pitchFamily="18" charset="0"/>
                <a:cs typeface="Arial" panose="020B0604020202020204" pitchFamily="34" charset="0"/>
              </a:rPr>
              <a:t> </a:t>
            </a:r>
            <a:r>
              <a:rPr lang="en-GB" sz="1200" dirty="0" err="1" smtClean="0">
                <a:latin typeface="Book Antiqua" panose="02040602050305030304" pitchFamily="18" charset="0"/>
                <a:cs typeface="Arial" panose="020B0604020202020204" pitchFamily="34" charset="0"/>
              </a:rPr>
              <a:t>fach</a:t>
            </a:r>
            <a:r>
              <a:rPr lang="en-GB" sz="1200" dirty="0" smtClean="0">
                <a:latin typeface="Book Antiqua" panose="02040602050305030304" pitchFamily="18" charset="0"/>
                <a:cs typeface="Arial" panose="020B0604020202020204" pitchFamily="34" charset="0"/>
              </a:rPr>
              <a:t> </a:t>
            </a:r>
            <a:r>
              <a:rPr lang="en-GB" sz="1200" dirty="0" err="1" smtClean="0">
                <a:latin typeface="Book Antiqua" panose="02040602050305030304" pitchFamily="18" charset="0"/>
                <a:cs typeface="Arial" panose="020B0604020202020204" pitchFamily="34" charset="0"/>
              </a:rPr>
              <a:t>wledig</a:t>
            </a:r>
            <a:r>
              <a:rPr lang="en-GB" sz="1200" dirty="0" smtClean="0">
                <a:latin typeface="Book Antiqua" panose="02040602050305030304" pitchFamily="18" charset="0"/>
                <a:cs typeface="Arial" panose="020B0604020202020204" pitchFamily="34" charset="0"/>
              </a:rPr>
              <a:t>? </a:t>
            </a:r>
            <a:endParaRPr lang="en-GB" sz="1200" dirty="0">
              <a:latin typeface="Book Antiqua" panose="02040602050305030304" pitchFamily="18" charset="0"/>
              <a:cs typeface="Arial" panose="020B0604020202020204" pitchFamily="34" charset="0"/>
            </a:endParaRPr>
          </a:p>
        </p:txBody>
      </p:sp>
      <p:pic>
        <p:nvPicPr>
          <p:cNvPr id="3074" name="Picture 2" descr="E:\Celyn i CBAC\ADDYSG\GTJ10393_2.jpeg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41871" y="2"/>
            <a:ext cx="2802128" cy="19969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E:\Celyn i CBAC\ADDYSG\Dosbarth.jpeg">
            <a:hlinkClick r:id="rId6" action="ppaction://hlinksldjump"/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3548" y="-9450"/>
            <a:ext cx="2867356" cy="20064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7845557" y="107340"/>
            <a:ext cx="12928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err="1" smtClean="0">
                <a:latin typeface="Book Antiqua" panose="02040602050305030304" pitchFamily="18" charset="0"/>
              </a:rPr>
              <a:t>ADDYSG</a:t>
            </a:r>
            <a:endParaRPr lang="en-GB" b="1" dirty="0">
              <a:latin typeface="Book Antiqua" panose="02040602050305030304" pitchFamily="18" charset="0"/>
            </a:endParaRPr>
          </a:p>
        </p:txBody>
      </p:sp>
      <p:pic>
        <p:nvPicPr>
          <p:cNvPr id="3075" name="Picture 3" descr="E:\Celyn i CBAC\ADDYSG\GTJ11847_2.jpeg">
            <a:hlinkClick r:id="rId8" action="ppaction://hlinksldjump"/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41871" y="2079898"/>
            <a:ext cx="2802129" cy="27257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9" name="Picture 7" descr="E:\Celyn i CBAC\ADDYSG\Aduniad'97 copy.jpeg">
            <a:hlinkClick r:id="rId10" action="ppaction://hlinksldjump"/>
          </p:cNvPr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2803" y="4965686"/>
            <a:ext cx="2802129" cy="19124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E:\Lluniau Tryweryn\Wedi'i cywasgu\Ystafell Ddosbarth.jpg">
            <a:hlinkClick r:id="rId12" action="ppaction://hlinksldjump"/>
          </p:cNvPr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1632" y="14958"/>
            <a:ext cx="3000736" cy="19973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 descr="E:\Lluniau Tryweryn\Wedi'i cywasgu\Terminal Exam 1.jpg">
            <a:hlinkClick r:id="rId14" action="ppaction://hlinksldjump"/>
          </p:cNvPr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576" y="2089156"/>
            <a:ext cx="2302478" cy="27034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E:\Lluniau Tryweryn\Wedi'i cywasgu\Disgyblion olaf Capel Celyn.jpg">
            <a:hlinkClick r:id="rId16" action="ppaction://hlinksldjump"/>
          </p:cNvPr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4919276"/>
            <a:ext cx="3092392" cy="19527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320894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4" descr="E:\Celyn i CBAC\ADDYSG\Dosbarth.jpe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-1"/>
            <a:ext cx="9800644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Left Arrow 4">
            <a:hlinkClick r:id="" action="ppaction://hlinkshowjump?jump=firstslide"/>
          </p:cNvPr>
          <p:cNvSpPr/>
          <p:nvPr/>
        </p:nvSpPr>
        <p:spPr>
          <a:xfrm>
            <a:off x="8460432" y="6165304"/>
            <a:ext cx="432048" cy="432048"/>
          </a:xfrm>
          <a:prstGeom prst="lef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" name="Mrs Roberts a'i hymdriniaeth â'r plant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354861" y="5157192"/>
            <a:ext cx="1557346" cy="15573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21251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1769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E:\Lluniau Tryweryn\Wedi'i cywasgu\Ystafell Ddosbarth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54242" cy="6093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Left Arrow 4">
            <a:hlinkClick r:id="" action="ppaction://hlinkshowjump?jump=firstslide"/>
          </p:cNvPr>
          <p:cNvSpPr/>
          <p:nvPr/>
        </p:nvSpPr>
        <p:spPr>
          <a:xfrm>
            <a:off x="8460432" y="6165304"/>
            <a:ext cx="432048" cy="432048"/>
          </a:xfrm>
          <a:prstGeom prst="lef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" name="Mrs Roberts a'i hymdriniaeth â'r plant 3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309216" y="5445224"/>
            <a:ext cx="1296144" cy="12961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4732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531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E:\Celyn i CBAC\ADDYSG\GTJ10393_2.jpe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79024" y="2"/>
            <a:ext cx="9623023" cy="68579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Left Arrow 4">
            <a:hlinkClick r:id="" action="ppaction://hlinkshowjump?jump=firstslide"/>
          </p:cNvPr>
          <p:cNvSpPr/>
          <p:nvPr/>
        </p:nvSpPr>
        <p:spPr>
          <a:xfrm>
            <a:off x="8460432" y="6165304"/>
            <a:ext cx="432048" cy="432048"/>
          </a:xfrm>
          <a:prstGeom prst="lef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" name="Mynd i Gwm Croes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7604523" y="188640"/>
            <a:ext cx="1312912" cy="13129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69017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1195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Left Arrow 4">
            <a:hlinkClick r:id="" action="ppaction://hlinkshowjump?jump=firstslide"/>
          </p:cNvPr>
          <p:cNvSpPr/>
          <p:nvPr/>
        </p:nvSpPr>
        <p:spPr>
          <a:xfrm>
            <a:off x="8460432" y="6165304"/>
            <a:ext cx="432048" cy="432048"/>
          </a:xfrm>
          <a:prstGeom prst="lef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4" name="Picture 3" descr="E:\Lluniau Tryweryn\Wedi'i cywasgu\Terminal Exam 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90" y="13228"/>
            <a:ext cx="5841254" cy="68584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Yr Ysgol a'r Dysgu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6716377" y="260648"/>
            <a:ext cx="1728192" cy="17281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28866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6277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Left Arrow 4">
            <a:hlinkClick r:id="" action="ppaction://hlinkshowjump?jump=firstslide"/>
          </p:cNvPr>
          <p:cNvSpPr/>
          <p:nvPr/>
        </p:nvSpPr>
        <p:spPr>
          <a:xfrm>
            <a:off x="8460432" y="6165304"/>
            <a:ext cx="432048" cy="432048"/>
          </a:xfrm>
          <a:prstGeom prst="lef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4" name="Picture 3" descr="E:\Celyn i CBAC\ADDYSG\GTJ11847_2.jpe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3" y="-27384"/>
            <a:ext cx="7078289" cy="6885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Yr Arolygwyr Canu a Saesneg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7236296" y="116632"/>
            <a:ext cx="1744960" cy="1744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2704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6788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Left Arrow 4">
            <a:hlinkClick r:id="" action="ppaction://hlinkshowjump?jump=firstslide"/>
          </p:cNvPr>
          <p:cNvSpPr/>
          <p:nvPr/>
        </p:nvSpPr>
        <p:spPr>
          <a:xfrm>
            <a:off x="8460432" y="6165304"/>
            <a:ext cx="432048" cy="432048"/>
          </a:xfrm>
          <a:prstGeom prst="lef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4" name="Picture 3" descr="E:\Lluniau Tryweryn\Wedi'i cywasgu\Disgyblion olaf Capel Celyn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216" y="16542"/>
            <a:ext cx="9143999" cy="57740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Y diwrnod olaf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79512" y="5376605"/>
            <a:ext cx="1456928" cy="14569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02090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976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Left Arrow 4">
            <a:hlinkClick r:id="" action="ppaction://hlinkshowjump?jump=firstslide"/>
          </p:cNvPr>
          <p:cNvSpPr/>
          <p:nvPr/>
        </p:nvSpPr>
        <p:spPr>
          <a:xfrm>
            <a:off x="8460432" y="6165304"/>
            <a:ext cx="432048" cy="432048"/>
          </a:xfrm>
          <a:prstGeom prst="lef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4" name="Picture 7" descr="E:\Celyn i CBAC\ADDYSG\Aduniad'97 copy.jpe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36712"/>
            <a:ext cx="9143999" cy="5157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273987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Left Arrow 4">
            <a:hlinkClick r:id="" action="ppaction://hlinkshowjump?jump=firstslide"/>
          </p:cNvPr>
          <p:cNvSpPr/>
          <p:nvPr/>
        </p:nvSpPr>
        <p:spPr>
          <a:xfrm>
            <a:off x="8460432" y="6165304"/>
            <a:ext cx="432048" cy="432048"/>
          </a:xfrm>
          <a:prstGeom prst="lef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TextBox 3">
            <a:hlinkClick r:id="rId2" action="ppaction://hlinksldjump"/>
          </p:cNvPr>
          <p:cNvSpPr txBox="1"/>
          <p:nvPr/>
        </p:nvSpPr>
        <p:spPr>
          <a:xfrm>
            <a:off x="107504" y="332656"/>
            <a:ext cx="8892480" cy="62170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GB" sz="28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Book Antiqua" panose="02040602050305030304" pitchFamily="18" charset="0"/>
                <a:cs typeface="Arial" panose="020B0604020202020204" pitchFamily="34" charset="0"/>
              </a:rPr>
              <a:t>Sut</a:t>
            </a:r>
            <a:r>
              <a:rPr lang="en-GB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Book Antiqua" panose="02040602050305030304" pitchFamily="18" charset="0"/>
                <a:cs typeface="Arial" panose="020B0604020202020204" pitchFamily="34" charset="0"/>
              </a:rPr>
              <a:t> le </a:t>
            </a:r>
            <a:r>
              <a:rPr lang="en-GB" sz="28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Book Antiqua" panose="02040602050305030304" pitchFamily="18" charset="0"/>
                <a:cs typeface="Arial" panose="020B0604020202020204" pitchFamily="34" charset="0"/>
              </a:rPr>
              <a:t>oedd</a:t>
            </a:r>
            <a:r>
              <a:rPr lang="en-GB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Book Antiqua" panose="02040602050305030304" pitchFamily="18" charset="0"/>
                <a:cs typeface="Arial" panose="020B0604020202020204" pitchFamily="34" charset="0"/>
              </a:rPr>
              <a:t> </a:t>
            </a:r>
            <a:r>
              <a:rPr lang="en-GB" sz="28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Book Antiqua" panose="02040602050305030304" pitchFamily="18" charset="0"/>
                <a:cs typeface="Arial" panose="020B0604020202020204" pitchFamily="34" charset="0"/>
              </a:rPr>
              <a:t>Ysgol</a:t>
            </a:r>
            <a:r>
              <a:rPr lang="en-GB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Book Antiqua" panose="02040602050305030304" pitchFamily="18" charset="0"/>
                <a:cs typeface="Arial" panose="020B0604020202020204" pitchFamily="34" charset="0"/>
              </a:rPr>
              <a:t> </a:t>
            </a:r>
            <a:r>
              <a:rPr lang="en-GB" sz="28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Book Antiqua" panose="02040602050305030304" pitchFamily="18" charset="0"/>
                <a:cs typeface="Arial" panose="020B0604020202020204" pitchFamily="34" charset="0"/>
              </a:rPr>
              <a:t>Capel</a:t>
            </a:r>
            <a:r>
              <a:rPr lang="en-GB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Book Antiqua" panose="02040602050305030304" pitchFamily="18" charset="0"/>
                <a:cs typeface="Arial" panose="020B0604020202020204" pitchFamily="34" charset="0"/>
              </a:rPr>
              <a:t> </a:t>
            </a:r>
            <a:r>
              <a:rPr lang="en-GB" sz="28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Book Antiqua" panose="02040602050305030304" pitchFamily="18" charset="0"/>
                <a:cs typeface="Arial" panose="020B0604020202020204" pitchFamily="34" charset="0"/>
              </a:rPr>
              <a:t>Celyn</a:t>
            </a:r>
            <a:r>
              <a:rPr lang="en-GB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Book Antiqua" panose="02040602050305030304" pitchFamily="18" charset="0"/>
                <a:cs typeface="Arial" panose="020B0604020202020204" pitchFamily="34" charset="0"/>
              </a:rPr>
              <a:t>?</a:t>
            </a:r>
          </a:p>
          <a:p>
            <a:pPr marL="457200" indent="-457200"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GB" sz="28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Book Antiqua" panose="02040602050305030304" pitchFamily="18" charset="0"/>
                <a:cs typeface="Arial" panose="020B0604020202020204" pitchFamily="34" charset="0"/>
              </a:rPr>
              <a:t>Disgrifiwch</a:t>
            </a:r>
            <a:r>
              <a:rPr lang="en-GB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Book Antiqua" panose="02040602050305030304" pitchFamily="18" charset="0"/>
                <a:cs typeface="Arial" panose="020B0604020202020204" pitchFamily="34" charset="0"/>
              </a:rPr>
              <a:t> </a:t>
            </a:r>
            <a:r>
              <a:rPr lang="en-GB" sz="28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Book Antiqua" panose="02040602050305030304" pitchFamily="18" charset="0"/>
                <a:cs typeface="Arial" panose="020B0604020202020204" pitchFamily="34" charset="0"/>
              </a:rPr>
              <a:t>yr</a:t>
            </a:r>
            <a:r>
              <a:rPr lang="en-GB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Book Antiqua" panose="02040602050305030304" pitchFamily="18" charset="0"/>
                <a:cs typeface="Arial" panose="020B0604020202020204" pitchFamily="34" charset="0"/>
              </a:rPr>
              <a:t> </a:t>
            </a:r>
            <a:r>
              <a:rPr lang="en-GB" sz="28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Book Antiqua" panose="02040602050305030304" pitchFamily="18" charset="0"/>
                <a:cs typeface="Arial" panose="020B0604020202020204" pitchFamily="34" charset="0"/>
              </a:rPr>
              <a:t>ystafell</a:t>
            </a:r>
            <a:r>
              <a:rPr lang="en-GB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Book Antiqua" panose="02040602050305030304" pitchFamily="18" charset="0"/>
                <a:cs typeface="Arial" panose="020B0604020202020204" pitchFamily="34" charset="0"/>
              </a:rPr>
              <a:t> </a:t>
            </a:r>
            <a:r>
              <a:rPr lang="en-GB" sz="28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Book Antiqua" panose="02040602050305030304" pitchFamily="18" charset="0"/>
                <a:cs typeface="Arial" panose="020B0604020202020204" pitchFamily="34" charset="0"/>
              </a:rPr>
              <a:t>ddosbarth</a:t>
            </a:r>
            <a:r>
              <a:rPr lang="en-GB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Book Antiqua" panose="02040602050305030304" pitchFamily="18" charset="0"/>
                <a:cs typeface="Arial" panose="020B0604020202020204" pitchFamily="34" charset="0"/>
              </a:rPr>
              <a:t>.</a:t>
            </a:r>
          </a:p>
          <a:p>
            <a:pPr marL="457200" indent="-457200"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GB" sz="28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Book Antiqua" panose="02040602050305030304" pitchFamily="18" charset="0"/>
                <a:cs typeface="Arial" panose="020B0604020202020204" pitchFamily="34" charset="0"/>
              </a:rPr>
              <a:t>Cymharwch</a:t>
            </a:r>
            <a:r>
              <a:rPr lang="en-GB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Book Antiqua" panose="02040602050305030304" pitchFamily="18" charset="0"/>
                <a:cs typeface="Arial" panose="020B0604020202020204" pitchFamily="34" charset="0"/>
              </a:rPr>
              <a:t> </a:t>
            </a:r>
            <a:r>
              <a:rPr lang="en-GB" sz="28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Book Antiqua" panose="02040602050305030304" pitchFamily="18" charset="0"/>
                <a:cs typeface="Arial" panose="020B0604020202020204" pitchFamily="34" charset="0"/>
              </a:rPr>
              <a:t>ystafell</a:t>
            </a:r>
            <a:r>
              <a:rPr lang="en-GB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Book Antiqua" panose="02040602050305030304" pitchFamily="18" charset="0"/>
                <a:cs typeface="Arial" panose="020B0604020202020204" pitchFamily="34" charset="0"/>
              </a:rPr>
              <a:t> </a:t>
            </a:r>
            <a:r>
              <a:rPr lang="en-GB" sz="28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Book Antiqua" panose="02040602050305030304" pitchFamily="18" charset="0"/>
                <a:cs typeface="Arial" panose="020B0604020202020204" pitchFamily="34" charset="0"/>
              </a:rPr>
              <a:t>ddosbarth</a:t>
            </a:r>
            <a:r>
              <a:rPr lang="en-GB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Book Antiqua" panose="02040602050305030304" pitchFamily="18" charset="0"/>
                <a:cs typeface="Arial" panose="020B0604020202020204" pitchFamily="34" charset="0"/>
              </a:rPr>
              <a:t> </a:t>
            </a:r>
            <a:r>
              <a:rPr lang="en-GB" sz="28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Book Antiqua" panose="02040602050305030304" pitchFamily="18" charset="0"/>
                <a:cs typeface="Arial" panose="020B0604020202020204" pitchFamily="34" charset="0"/>
              </a:rPr>
              <a:t>Ysgol</a:t>
            </a:r>
            <a:r>
              <a:rPr lang="en-GB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Book Antiqua" panose="02040602050305030304" pitchFamily="18" charset="0"/>
                <a:cs typeface="Arial" panose="020B0604020202020204" pitchFamily="34" charset="0"/>
              </a:rPr>
              <a:t> </a:t>
            </a:r>
            <a:r>
              <a:rPr lang="en-GB" sz="28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Book Antiqua" panose="02040602050305030304" pitchFamily="18" charset="0"/>
                <a:cs typeface="Arial" panose="020B0604020202020204" pitchFamily="34" charset="0"/>
              </a:rPr>
              <a:t>Capel</a:t>
            </a:r>
            <a:r>
              <a:rPr lang="en-GB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Book Antiqua" panose="02040602050305030304" pitchFamily="18" charset="0"/>
                <a:cs typeface="Arial" panose="020B0604020202020204" pitchFamily="34" charset="0"/>
              </a:rPr>
              <a:t> </a:t>
            </a:r>
            <a:r>
              <a:rPr lang="en-GB" sz="28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Book Antiqua" panose="02040602050305030304" pitchFamily="18" charset="0"/>
                <a:cs typeface="Arial" panose="020B0604020202020204" pitchFamily="34" charset="0"/>
              </a:rPr>
              <a:t>Celyn</a:t>
            </a:r>
            <a:r>
              <a:rPr lang="en-GB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Book Antiqua" panose="02040602050305030304" pitchFamily="18" charset="0"/>
                <a:cs typeface="Arial" panose="020B0604020202020204" pitchFamily="34" charset="0"/>
              </a:rPr>
              <a:t> ac </a:t>
            </a:r>
            <a:r>
              <a:rPr lang="en-GB" sz="28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Book Antiqua" panose="02040602050305030304" pitchFamily="18" charset="0"/>
                <a:cs typeface="Arial" panose="020B0604020202020204" pitchFamily="34" charset="0"/>
              </a:rPr>
              <a:t>ystafell</a:t>
            </a:r>
            <a:r>
              <a:rPr lang="en-GB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Book Antiqua" panose="02040602050305030304" pitchFamily="18" charset="0"/>
                <a:cs typeface="Arial" panose="020B0604020202020204" pitchFamily="34" charset="0"/>
              </a:rPr>
              <a:t> </a:t>
            </a:r>
            <a:r>
              <a:rPr lang="en-GB" sz="28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Book Antiqua" panose="02040602050305030304" pitchFamily="18" charset="0"/>
                <a:cs typeface="Arial" panose="020B0604020202020204" pitchFamily="34" charset="0"/>
              </a:rPr>
              <a:t>ddosbarth</a:t>
            </a:r>
            <a:r>
              <a:rPr lang="en-GB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Book Antiqua" panose="02040602050305030304" pitchFamily="18" charset="0"/>
                <a:cs typeface="Arial" panose="020B0604020202020204" pitchFamily="34" charset="0"/>
              </a:rPr>
              <a:t> </a:t>
            </a:r>
            <a:r>
              <a:rPr lang="en-GB" sz="28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Book Antiqua" panose="02040602050305030304" pitchFamily="18" charset="0"/>
                <a:cs typeface="Arial" panose="020B0604020202020204" pitchFamily="34" charset="0"/>
              </a:rPr>
              <a:t>yn</a:t>
            </a:r>
            <a:r>
              <a:rPr lang="en-GB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Book Antiqua" panose="02040602050305030304" pitchFamily="18" charset="0"/>
                <a:cs typeface="Arial" panose="020B0604020202020204" pitchFamily="34" charset="0"/>
              </a:rPr>
              <a:t> </a:t>
            </a:r>
            <a:r>
              <a:rPr lang="en-GB" sz="28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Book Antiqua" panose="02040602050305030304" pitchFamily="18" charset="0"/>
                <a:cs typeface="Arial" panose="020B0604020202020204" pitchFamily="34" charset="0"/>
              </a:rPr>
              <a:t>eich</a:t>
            </a:r>
            <a:r>
              <a:rPr lang="en-GB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Book Antiqua" panose="02040602050305030304" pitchFamily="18" charset="0"/>
                <a:cs typeface="Arial" panose="020B0604020202020204" pitchFamily="34" charset="0"/>
              </a:rPr>
              <a:t> </a:t>
            </a:r>
            <a:r>
              <a:rPr lang="en-GB" sz="28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Book Antiqua" panose="02040602050305030304" pitchFamily="18" charset="0"/>
                <a:cs typeface="Arial" panose="020B0604020202020204" pitchFamily="34" charset="0"/>
              </a:rPr>
              <a:t>ysgol</a:t>
            </a:r>
            <a:r>
              <a:rPr lang="en-GB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Book Antiqua" panose="02040602050305030304" pitchFamily="18" charset="0"/>
                <a:cs typeface="Arial" panose="020B0604020202020204" pitchFamily="34" charset="0"/>
              </a:rPr>
              <a:t> chi </a:t>
            </a:r>
            <a:r>
              <a:rPr lang="en-GB" sz="28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Book Antiqua" panose="02040602050305030304" pitchFamily="18" charset="0"/>
                <a:cs typeface="Arial" panose="020B0604020202020204" pitchFamily="34" charset="0"/>
              </a:rPr>
              <a:t>heddiw</a:t>
            </a:r>
            <a:r>
              <a:rPr lang="en-GB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Book Antiqua" panose="02040602050305030304" pitchFamily="18" charset="0"/>
                <a:cs typeface="Arial" panose="020B0604020202020204" pitchFamily="34" charset="0"/>
              </a:rPr>
              <a:t>.</a:t>
            </a:r>
          </a:p>
          <a:p>
            <a:pPr marL="457200" indent="-457200"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GB" sz="28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Book Antiqua" panose="02040602050305030304" pitchFamily="18" charset="0"/>
                <a:cs typeface="Arial" panose="020B0604020202020204" pitchFamily="34" charset="0"/>
              </a:rPr>
              <a:t>Sut</a:t>
            </a:r>
            <a:r>
              <a:rPr lang="en-GB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Book Antiqua" panose="02040602050305030304" pitchFamily="18" charset="0"/>
                <a:cs typeface="Arial" panose="020B0604020202020204" pitchFamily="34" charset="0"/>
              </a:rPr>
              <a:t> </a:t>
            </a:r>
            <a:r>
              <a:rPr lang="en-GB" sz="28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Book Antiqua" panose="02040602050305030304" pitchFamily="18" charset="0"/>
                <a:cs typeface="Arial" panose="020B0604020202020204" pitchFamily="34" charset="0"/>
              </a:rPr>
              <a:t>fath</a:t>
            </a:r>
            <a:r>
              <a:rPr lang="en-GB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Book Antiqua" panose="02040602050305030304" pitchFamily="18" charset="0"/>
                <a:cs typeface="Arial" panose="020B0604020202020204" pitchFamily="34" charset="0"/>
              </a:rPr>
              <a:t> o </a:t>
            </a:r>
            <a:r>
              <a:rPr lang="en-GB" sz="28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Book Antiqua" panose="02040602050305030304" pitchFamily="18" charset="0"/>
                <a:cs typeface="Arial" panose="020B0604020202020204" pitchFamily="34" charset="0"/>
              </a:rPr>
              <a:t>wisgoedd</a:t>
            </a:r>
            <a:r>
              <a:rPr lang="en-GB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Book Antiqua" panose="02040602050305030304" pitchFamily="18" charset="0"/>
                <a:cs typeface="Arial" panose="020B0604020202020204" pitchFamily="34" charset="0"/>
              </a:rPr>
              <a:t> </a:t>
            </a:r>
            <a:r>
              <a:rPr lang="en-GB" sz="28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Book Antiqua" panose="02040602050305030304" pitchFamily="18" charset="0"/>
                <a:cs typeface="Arial" panose="020B0604020202020204" pitchFamily="34" charset="0"/>
              </a:rPr>
              <a:t>oedd</a:t>
            </a:r>
            <a:r>
              <a:rPr lang="en-GB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Book Antiqua" panose="02040602050305030304" pitchFamily="18" charset="0"/>
                <a:cs typeface="Arial" panose="020B0604020202020204" pitchFamily="34" charset="0"/>
              </a:rPr>
              <a:t> </a:t>
            </a:r>
            <a:r>
              <a:rPr lang="en-GB" sz="28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Book Antiqua" panose="02040602050305030304" pitchFamily="18" charset="0"/>
                <a:cs typeface="Arial" panose="020B0604020202020204" pitchFamily="34" charset="0"/>
              </a:rPr>
              <a:t>gan</a:t>
            </a:r>
            <a:r>
              <a:rPr lang="en-GB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Book Antiqua" panose="02040602050305030304" pitchFamily="18" charset="0"/>
                <a:cs typeface="Arial" panose="020B0604020202020204" pitchFamily="34" charset="0"/>
              </a:rPr>
              <a:t> </a:t>
            </a:r>
            <a:r>
              <a:rPr lang="en-GB" sz="28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Book Antiqua" panose="02040602050305030304" pitchFamily="18" charset="0"/>
                <a:cs typeface="Arial" panose="020B0604020202020204" pitchFamily="34" charset="0"/>
              </a:rPr>
              <a:t>ddisgyblion</a:t>
            </a:r>
            <a:r>
              <a:rPr lang="en-GB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Book Antiqua" panose="02040602050305030304" pitchFamily="18" charset="0"/>
                <a:cs typeface="Arial" panose="020B0604020202020204" pitchFamily="34" charset="0"/>
              </a:rPr>
              <a:t> </a:t>
            </a:r>
            <a:r>
              <a:rPr lang="en-GB" sz="28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Book Antiqua" panose="02040602050305030304" pitchFamily="18" charset="0"/>
                <a:cs typeface="Arial" panose="020B0604020202020204" pitchFamily="34" charset="0"/>
              </a:rPr>
              <a:t>yr</a:t>
            </a:r>
            <a:r>
              <a:rPr lang="en-GB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Book Antiqua" panose="02040602050305030304" pitchFamily="18" charset="0"/>
                <a:cs typeface="Arial" panose="020B0604020202020204" pitchFamily="34" charset="0"/>
              </a:rPr>
              <a:t> </a:t>
            </a:r>
            <a:r>
              <a:rPr lang="en-GB" sz="28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Book Antiqua" panose="02040602050305030304" pitchFamily="18" charset="0"/>
                <a:cs typeface="Arial" panose="020B0604020202020204" pitchFamily="34" charset="0"/>
              </a:rPr>
              <a:t>ysgol</a:t>
            </a:r>
            <a:r>
              <a:rPr lang="en-GB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Book Antiqua" panose="02040602050305030304" pitchFamily="18" charset="0"/>
                <a:cs typeface="Arial" panose="020B0604020202020204" pitchFamily="34" charset="0"/>
              </a:rPr>
              <a:t>?</a:t>
            </a:r>
          </a:p>
          <a:p>
            <a:pPr marL="457200" indent="-457200"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GB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Book Antiqua" panose="02040602050305030304" pitchFamily="18" charset="0"/>
                <a:cs typeface="Arial" panose="020B0604020202020204" pitchFamily="34" charset="0"/>
              </a:rPr>
              <a:t>A </a:t>
            </a:r>
            <a:r>
              <a:rPr lang="en-GB" sz="28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Book Antiqua" panose="02040602050305030304" pitchFamily="18" charset="0"/>
                <a:cs typeface="Arial" panose="020B0604020202020204" pitchFamily="34" charset="0"/>
              </a:rPr>
              <a:t>fyddech</a:t>
            </a:r>
            <a:r>
              <a:rPr lang="en-GB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Book Antiqua" panose="02040602050305030304" pitchFamily="18" charset="0"/>
                <a:cs typeface="Arial" panose="020B0604020202020204" pitchFamily="34" charset="0"/>
              </a:rPr>
              <a:t> chi </a:t>
            </a:r>
            <a:r>
              <a:rPr lang="en-GB" sz="28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Book Antiqua" panose="02040602050305030304" pitchFamily="18" charset="0"/>
                <a:cs typeface="Arial" panose="020B0604020202020204" pitchFamily="34" charset="0"/>
              </a:rPr>
              <a:t>wedi</a:t>
            </a:r>
            <a:r>
              <a:rPr lang="en-GB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Book Antiqua" panose="02040602050305030304" pitchFamily="18" charset="0"/>
                <a:cs typeface="Arial" panose="020B0604020202020204" pitchFamily="34" charset="0"/>
              </a:rPr>
              <a:t> </a:t>
            </a:r>
            <a:r>
              <a:rPr lang="en-GB" sz="28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Book Antiqua" panose="02040602050305030304" pitchFamily="18" charset="0"/>
                <a:cs typeface="Arial" panose="020B0604020202020204" pitchFamily="34" charset="0"/>
              </a:rPr>
              <a:t>mwynhau</a:t>
            </a:r>
            <a:r>
              <a:rPr lang="en-GB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Book Antiqua" panose="02040602050305030304" pitchFamily="18" charset="0"/>
                <a:cs typeface="Arial" panose="020B0604020202020204" pitchFamily="34" charset="0"/>
              </a:rPr>
              <a:t> bod </a:t>
            </a:r>
            <a:r>
              <a:rPr lang="en-GB" sz="28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Book Antiqua" panose="02040602050305030304" pitchFamily="18" charset="0"/>
                <a:cs typeface="Arial" panose="020B0604020202020204" pitchFamily="34" charset="0"/>
              </a:rPr>
              <a:t>yn</a:t>
            </a:r>
            <a:r>
              <a:rPr lang="en-GB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Book Antiqua" panose="02040602050305030304" pitchFamily="18" charset="0"/>
                <a:cs typeface="Arial" panose="020B0604020202020204" pitchFamily="34" charset="0"/>
              </a:rPr>
              <a:t> </a:t>
            </a:r>
            <a:r>
              <a:rPr lang="en-GB" sz="28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Book Antiqua" panose="02040602050305030304" pitchFamily="18" charset="0"/>
                <a:cs typeface="Arial" panose="020B0604020202020204" pitchFamily="34" charset="0"/>
              </a:rPr>
              <a:t>ddisgybl</a:t>
            </a:r>
            <a:r>
              <a:rPr lang="en-GB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Book Antiqua" panose="02040602050305030304" pitchFamily="18" charset="0"/>
                <a:cs typeface="Arial" panose="020B0604020202020204" pitchFamily="34" charset="0"/>
              </a:rPr>
              <a:t> </a:t>
            </a:r>
            <a:r>
              <a:rPr lang="en-GB" sz="28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Book Antiqua" panose="02040602050305030304" pitchFamily="18" charset="0"/>
                <a:cs typeface="Arial" panose="020B0604020202020204" pitchFamily="34" charset="0"/>
              </a:rPr>
              <a:t>yn</a:t>
            </a:r>
            <a:r>
              <a:rPr lang="en-GB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Book Antiqua" panose="02040602050305030304" pitchFamily="18" charset="0"/>
                <a:cs typeface="Arial" panose="020B0604020202020204" pitchFamily="34" charset="0"/>
              </a:rPr>
              <a:t> </a:t>
            </a:r>
            <a:r>
              <a:rPr lang="en-GB" sz="28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Book Antiqua" panose="02040602050305030304" pitchFamily="18" charset="0"/>
                <a:cs typeface="Arial" panose="020B0604020202020204" pitchFamily="34" charset="0"/>
              </a:rPr>
              <a:t>Ysgol</a:t>
            </a:r>
            <a:r>
              <a:rPr lang="en-GB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Book Antiqua" panose="02040602050305030304" pitchFamily="18" charset="0"/>
                <a:cs typeface="Arial" panose="020B0604020202020204" pitchFamily="34" charset="0"/>
              </a:rPr>
              <a:t> </a:t>
            </a:r>
            <a:r>
              <a:rPr lang="en-GB" sz="28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Book Antiqua" panose="02040602050305030304" pitchFamily="18" charset="0"/>
                <a:cs typeface="Arial" panose="020B0604020202020204" pitchFamily="34" charset="0"/>
              </a:rPr>
              <a:t>Capel</a:t>
            </a:r>
            <a:r>
              <a:rPr lang="en-GB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Book Antiqua" panose="02040602050305030304" pitchFamily="18" charset="0"/>
                <a:cs typeface="Arial" panose="020B0604020202020204" pitchFamily="34" charset="0"/>
              </a:rPr>
              <a:t> </a:t>
            </a:r>
            <a:r>
              <a:rPr lang="en-GB" sz="28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Book Antiqua" panose="02040602050305030304" pitchFamily="18" charset="0"/>
                <a:cs typeface="Arial" panose="020B0604020202020204" pitchFamily="34" charset="0"/>
              </a:rPr>
              <a:t>Celyn</a:t>
            </a:r>
            <a:r>
              <a:rPr lang="en-GB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Book Antiqua" panose="02040602050305030304" pitchFamily="18" charset="0"/>
                <a:cs typeface="Arial" panose="020B0604020202020204" pitchFamily="34" charset="0"/>
              </a:rPr>
              <a:t>? Pam?</a:t>
            </a:r>
          </a:p>
          <a:p>
            <a:pPr marL="457200" indent="-457200"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GB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Book Antiqua" panose="02040602050305030304" pitchFamily="18" charset="0"/>
                <a:cs typeface="Arial" panose="020B0604020202020204" pitchFamily="34" charset="0"/>
              </a:rPr>
              <a:t>Beth am </a:t>
            </a:r>
            <a:r>
              <a:rPr lang="en-GB" sz="28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Book Antiqua" panose="02040602050305030304" pitchFamily="18" charset="0"/>
                <a:cs typeface="Arial" panose="020B0604020202020204" pitchFamily="34" charset="0"/>
              </a:rPr>
              <a:t>eich</a:t>
            </a:r>
            <a:r>
              <a:rPr lang="en-GB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Book Antiqua" panose="02040602050305030304" pitchFamily="18" charset="0"/>
                <a:cs typeface="Arial" panose="020B0604020202020204" pitchFamily="34" charset="0"/>
              </a:rPr>
              <a:t> </a:t>
            </a:r>
            <a:r>
              <a:rPr lang="en-GB" sz="28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Book Antiqua" panose="02040602050305030304" pitchFamily="18" charset="0"/>
                <a:cs typeface="Arial" panose="020B0604020202020204" pitchFamily="34" charset="0"/>
              </a:rPr>
              <a:t>rhoi</a:t>
            </a:r>
            <a:r>
              <a:rPr lang="en-GB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Book Antiqua" panose="02040602050305030304" pitchFamily="18" charset="0"/>
                <a:cs typeface="Arial" panose="020B0604020202020204" pitchFamily="34" charset="0"/>
              </a:rPr>
              <a:t> </a:t>
            </a:r>
            <a:r>
              <a:rPr lang="en-GB" sz="28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Book Antiqua" panose="02040602050305030304" pitchFamily="18" charset="0"/>
                <a:cs typeface="Arial" panose="020B0604020202020204" pitchFamily="34" charset="0"/>
              </a:rPr>
              <a:t>eich</a:t>
            </a:r>
            <a:r>
              <a:rPr lang="en-GB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Book Antiqua" panose="02040602050305030304" pitchFamily="18" charset="0"/>
                <a:cs typeface="Arial" panose="020B0604020202020204" pitchFamily="34" charset="0"/>
              </a:rPr>
              <a:t> </a:t>
            </a:r>
            <a:r>
              <a:rPr lang="en-GB" sz="28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Book Antiqua" panose="02040602050305030304" pitchFamily="18" charset="0"/>
                <a:cs typeface="Arial" panose="020B0604020202020204" pitchFamily="34" charset="0"/>
              </a:rPr>
              <a:t>hun</a:t>
            </a:r>
            <a:r>
              <a:rPr lang="en-GB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Book Antiqua" panose="02040602050305030304" pitchFamily="18" charset="0"/>
                <a:cs typeface="Arial" panose="020B0604020202020204" pitchFamily="34" charset="0"/>
              </a:rPr>
              <a:t> </a:t>
            </a:r>
            <a:r>
              <a:rPr lang="en-GB" sz="28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Book Antiqua" panose="02040602050305030304" pitchFamily="18" charset="0"/>
                <a:cs typeface="Arial" panose="020B0604020202020204" pitchFamily="34" charset="0"/>
              </a:rPr>
              <a:t>yn</a:t>
            </a:r>
            <a:r>
              <a:rPr lang="en-GB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Book Antiqua" panose="02040602050305030304" pitchFamily="18" charset="0"/>
                <a:cs typeface="Arial" panose="020B0604020202020204" pitchFamily="34" charset="0"/>
              </a:rPr>
              <a:t> </a:t>
            </a:r>
            <a:r>
              <a:rPr lang="en-GB" sz="28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Book Antiqua" panose="02040602050305030304" pitchFamily="18" charset="0"/>
                <a:cs typeface="Arial" panose="020B0604020202020204" pitchFamily="34" charset="0"/>
              </a:rPr>
              <a:t>esgidiau</a:t>
            </a:r>
            <a:r>
              <a:rPr lang="en-GB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Book Antiqua" panose="02040602050305030304" pitchFamily="18" charset="0"/>
                <a:cs typeface="Arial" panose="020B0604020202020204" pitchFamily="34" charset="0"/>
              </a:rPr>
              <a:t> un </a:t>
            </a:r>
            <a:r>
              <a:rPr lang="en-GB" sz="28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Book Antiqua" panose="02040602050305030304" pitchFamily="18" charset="0"/>
                <a:cs typeface="Arial" panose="020B0604020202020204" pitchFamily="34" charset="0"/>
              </a:rPr>
              <a:t>o’r</a:t>
            </a:r>
            <a:r>
              <a:rPr lang="en-GB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Book Antiqua" panose="02040602050305030304" pitchFamily="18" charset="0"/>
                <a:cs typeface="Arial" panose="020B0604020202020204" pitchFamily="34" charset="0"/>
              </a:rPr>
              <a:t> </a:t>
            </a:r>
            <a:r>
              <a:rPr lang="en-GB" sz="28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Book Antiqua" panose="02040602050305030304" pitchFamily="18" charset="0"/>
                <a:cs typeface="Arial" panose="020B0604020202020204" pitchFamily="34" charset="0"/>
              </a:rPr>
              <a:t>bobl</a:t>
            </a:r>
            <a:r>
              <a:rPr lang="en-GB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Book Antiqua" panose="02040602050305030304" pitchFamily="18" charset="0"/>
                <a:cs typeface="Arial" panose="020B0604020202020204" pitchFamily="34" charset="0"/>
              </a:rPr>
              <a:t> </a:t>
            </a:r>
            <a:r>
              <a:rPr lang="en-GB" sz="28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Book Antiqua" panose="02040602050305030304" pitchFamily="18" charset="0"/>
                <a:cs typeface="Arial" panose="020B0604020202020204" pitchFamily="34" charset="0"/>
              </a:rPr>
              <a:t>yn</a:t>
            </a:r>
            <a:r>
              <a:rPr lang="en-GB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Book Antiqua" panose="02040602050305030304" pitchFamily="18" charset="0"/>
                <a:cs typeface="Arial" panose="020B0604020202020204" pitchFamily="34" charset="0"/>
              </a:rPr>
              <a:t> y </a:t>
            </a:r>
            <a:r>
              <a:rPr lang="en-GB" sz="28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Book Antiqua" panose="02040602050305030304" pitchFamily="18" charset="0"/>
                <a:cs typeface="Arial" panose="020B0604020202020204" pitchFamily="34" charset="0"/>
              </a:rPr>
              <a:t>lluniau</a:t>
            </a:r>
            <a:r>
              <a:rPr lang="en-GB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Book Antiqua" panose="02040602050305030304" pitchFamily="18" charset="0"/>
                <a:cs typeface="Arial" panose="020B0604020202020204" pitchFamily="34" charset="0"/>
              </a:rPr>
              <a:t> a </a:t>
            </a:r>
            <a:r>
              <a:rPr lang="en-GB" sz="28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Book Antiqua" panose="02040602050305030304" pitchFamily="18" charset="0"/>
                <a:cs typeface="Arial" panose="020B0604020202020204" pitchFamily="34" charset="0"/>
              </a:rPr>
              <a:t>chael</a:t>
            </a:r>
            <a:r>
              <a:rPr lang="en-GB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Book Antiqua" panose="02040602050305030304" pitchFamily="18" charset="0"/>
                <a:cs typeface="Arial" panose="020B0604020202020204" pitchFamily="34" charset="0"/>
              </a:rPr>
              <a:t> </a:t>
            </a:r>
            <a:r>
              <a:rPr lang="en-GB" sz="28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Book Antiqua" panose="02040602050305030304" pitchFamily="18" charset="0"/>
                <a:cs typeface="Arial" panose="020B0604020202020204" pitchFamily="34" charset="0"/>
              </a:rPr>
              <a:t>eich</a:t>
            </a:r>
            <a:r>
              <a:rPr lang="en-GB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Book Antiqua" panose="02040602050305030304" pitchFamily="18" charset="0"/>
                <a:cs typeface="Arial" panose="020B0604020202020204" pitchFamily="34" charset="0"/>
              </a:rPr>
              <a:t> </a:t>
            </a:r>
            <a:r>
              <a:rPr lang="en-GB" sz="28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Book Antiqua" panose="02040602050305030304" pitchFamily="18" charset="0"/>
                <a:cs typeface="Arial" panose="020B0604020202020204" pitchFamily="34" charset="0"/>
              </a:rPr>
              <a:t>holi</a:t>
            </a:r>
            <a:r>
              <a:rPr lang="en-GB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Book Antiqua" panose="02040602050305030304" pitchFamily="18" charset="0"/>
                <a:cs typeface="Arial" panose="020B0604020202020204" pitchFamily="34" charset="0"/>
              </a:rPr>
              <a:t> </a:t>
            </a:r>
            <a:r>
              <a:rPr lang="en-GB" sz="28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Book Antiqua" panose="02040602050305030304" pitchFamily="18" charset="0"/>
                <a:cs typeface="Arial" panose="020B0604020202020204" pitchFamily="34" charset="0"/>
              </a:rPr>
              <a:t>yn</a:t>
            </a:r>
            <a:r>
              <a:rPr lang="en-GB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Book Antiqua" panose="02040602050305030304" pitchFamily="18" charset="0"/>
                <a:cs typeface="Arial" panose="020B0604020202020204" pitchFamily="34" charset="0"/>
              </a:rPr>
              <a:t> y </a:t>
            </a:r>
            <a:r>
              <a:rPr lang="en-GB" sz="28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Book Antiqua" panose="02040602050305030304" pitchFamily="18" charset="0"/>
                <a:cs typeface="Arial" panose="020B0604020202020204" pitchFamily="34" charset="0"/>
              </a:rPr>
              <a:t>gadair</a:t>
            </a:r>
            <a:r>
              <a:rPr lang="en-GB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Book Antiqua" panose="02040602050305030304" pitchFamily="18" charset="0"/>
                <a:cs typeface="Arial" panose="020B0604020202020204" pitchFamily="34" charset="0"/>
              </a:rPr>
              <a:t> </a:t>
            </a:r>
            <a:r>
              <a:rPr lang="en-GB" sz="28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Book Antiqua" panose="02040602050305030304" pitchFamily="18" charset="0"/>
                <a:cs typeface="Arial" panose="020B0604020202020204" pitchFamily="34" charset="0"/>
              </a:rPr>
              <a:t>goch</a:t>
            </a:r>
            <a:r>
              <a:rPr lang="en-GB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Book Antiqua" panose="02040602050305030304" pitchFamily="18" charset="0"/>
                <a:cs typeface="Arial" panose="020B0604020202020204" pitchFamily="34" charset="0"/>
              </a:rPr>
              <a:t>?</a:t>
            </a:r>
          </a:p>
          <a:p>
            <a:pPr marL="457200" indent="-457200"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GB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Book Antiqua" panose="02040602050305030304" pitchFamily="18" charset="0"/>
                <a:cs typeface="Arial" panose="020B0604020202020204" pitchFamily="34" charset="0"/>
              </a:rPr>
              <a:t>Beth </a:t>
            </a:r>
            <a:r>
              <a:rPr lang="en-GB" sz="28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Book Antiqua" panose="02040602050305030304" pitchFamily="18" charset="0"/>
                <a:cs typeface="Arial" panose="020B0604020202020204" pitchFamily="34" charset="0"/>
              </a:rPr>
              <a:t>yw</a:t>
            </a:r>
            <a:r>
              <a:rPr lang="en-GB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Book Antiqua" panose="02040602050305030304" pitchFamily="18" charset="0"/>
                <a:cs typeface="Arial" panose="020B0604020202020204" pitchFamily="34" charset="0"/>
              </a:rPr>
              <a:t> </a:t>
            </a:r>
            <a:r>
              <a:rPr lang="en-GB" sz="28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Book Antiqua" panose="02040602050305030304" pitchFamily="18" charset="0"/>
                <a:cs typeface="Arial" panose="020B0604020202020204" pitchFamily="34" charset="0"/>
              </a:rPr>
              <a:t>manteision</a:t>
            </a:r>
            <a:r>
              <a:rPr lang="en-GB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Book Antiqua" panose="02040602050305030304" pitchFamily="18" charset="0"/>
                <a:cs typeface="Arial" panose="020B0604020202020204" pitchFamily="34" charset="0"/>
              </a:rPr>
              <a:t> ac </a:t>
            </a:r>
            <a:r>
              <a:rPr lang="en-GB" sz="28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Book Antiqua" panose="02040602050305030304" pitchFamily="18" charset="0"/>
                <a:cs typeface="Arial" panose="020B0604020202020204" pitchFamily="34" charset="0"/>
              </a:rPr>
              <a:t>anfanteision</a:t>
            </a:r>
            <a:r>
              <a:rPr lang="en-GB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Book Antiqua" panose="02040602050305030304" pitchFamily="18" charset="0"/>
                <a:cs typeface="Arial" panose="020B0604020202020204" pitchFamily="34" charset="0"/>
              </a:rPr>
              <a:t>  </a:t>
            </a:r>
            <a:r>
              <a:rPr lang="en-GB" sz="28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Book Antiqua" panose="02040602050305030304" pitchFamily="18" charset="0"/>
                <a:cs typeface="Arial" panose="020B0604020202020204" pitchFamily="34" charset="0"/>
              </a:rPr>
              <a:t>ysgol</a:t>
            </a:r>
            <a:r>
              <a:rPr lang="en-GB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Book Antiqua" panose="02040602050305030304" pitchFamily="18" charset="0"/>
                <a:cs typeface="Arial" panose="020B0604020202020204" pitchFamily="34" charset="0"/>
              </a:rPr>
              <a:t> </a:t>
            </a:r>
            <a:r>
              <a:rPr lang="en-GB" sz="28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Book Antiqua" panose="02040602050305030304" pitchFamily="18" charset="0"/>
                <a:cs typeface="Arial" panose="020B0604020202020204" pitchFamily="34" charset="0"/>
              </a:rPr>
              <a:t>fach</a:t>
            </a:r>
            <a:r>
              <a:rPr lang="en-GB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Book Antiqua" panose="02040602050305030304" pitchFamily="18" charset="0"/>
                <a:cs typeface="Arial" panose="020B0604020202020204" pitchFamily="34" charset="0"/>
              </a:rPr>
              <a:t> </a:t>
            </a:r>
            <a:r>
              <a:rPr lang="en-GB" sz="28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Book Antiqua" panose="02040602050305030304" pitchFamily="18" charset="0"/>
                <a:cs typeface="Arial" panose="020B0604020202020204" pitchFamily="34" charset="0"/>
              </a:rPr>
              <a:t>wledig</a:t>
            </a:r>
            <a:r>
              <a:rPr lang="en-GB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Book Antiqua" panose="02040602050305030304" pitchFamily="18" charset="0"/>
                <a:cs typeface="Arial" panose="020B0604020202020204" pitchFamily="34" charset="0"/>
              </a:rPr>
              <a:t>? </a:t>
            </a:r>
            <a:endParaRPr lang="en-GB" sz="2800" dirty="0">
              <a:solidFill>
                <a:schemeClr val="tx1">
                  <a:lumMod val="95000"/>
                  <a:lumOff val="5000"/>
                </a:schemeClr>
              </a:solidFill>
              <a:latin typeface="Book Antiqua" panose="02040602050305030304" pitchFamily="18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329518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pex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272</TotalTime>
  <Words>170</Words>
  <Application>Microsoft Office PowerPoint</Application>
  <PresentationFormat>Sioe Ar-sgrin (4:3)</PresentationFormat>
  <Paragraphs>16</Paragraphs>
  <Slides>9</Slides>
  <Notes>1</Notes>
  <HiddenSlides>0</HiddenSlides>
  <MMClips>6</MMClips>
  <ScaleCrop>false</ScaleCrop>
  <HeadingPairs>
    <vt:vector size="4" baseType="variant">
      <vt:variant>
        <vt:lpstr>Thema</vt:lpstr>
      </vt:variant>
      <vt:variant>
        <vt:i4>1</vt:i4>
      </vt:variant>
      <vt:variant>
        <vt:lpstr>Teitlau Sleidiau</vt:lpstr>
      </vt:variant>
      <vt:variant>
        <vt:i4>9</vt:i4>
      </vt:variant>
    </vt:vector>
  </HeadingPairs>
  <TitlesOfParts>
    <vt:vector size="10" baseType="lpstr">
      <vt:lpstr>Office Theme</vt:lpstr>
      <vt:lpstr>Cyflwyniad PowerPoint</vt:lpstr>
      <vt:lpstr>Cyflwyniad PowerPoint</vt:lpstr>
      <vt:lpstr>Cyflwyniad PowerPoint</vt:lpstr>
      <vt:lpstr>Cyflwyniad PowerPoint</vt:lpstr>
      <vt:lpstr>Cyflwyniad PowerPoint</vt:lpstr>
      <vt:lpstr>Cyflwyniad PowerPoint</vt:lpstr>
      <vt:lpstr>Cyflwyniad PowerPoint</vt:lpstr>
      <vt:lpstr>Cyflwyniad PowerPoint</vt:lpstr>
      <vt:lpstr>Cyflwyniad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WJEC</dc:creator>
  <cp:lastModifiedBy>WJEC</cp:lastModifiedBy>
  <cp:revision>36</cp:revision>
  <cp:lastPrinted>2014-10-15T09:17:07Z</cp:lastPrinted>
  <dcterms:created xsi:type="dcterms:W3CDTF">2014-04-03T08:56:10Z</dcterms:created>
  <dcterms:modified xsi:type="dcterms:W3CDTF">2014-11-11T17:29:49Z</dcterms:modified>
</cp:coreProperties>
</file>